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jpg" ContentType="image/jp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</Types>
</file>

<file path=_rels/.rels><?xml version="1.0" encoding="UTF-8" standalone="yes"?>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  <p:sldId id="426" r:id="rId176"/>
    <p:sldId id="427" r:id="rId177"/>
    <p:sldId id="428" r:id="rId178"/>
    <p:sldId id="429" r:id="rId179"/>
    <p:sldId id="430" r:id="rId180"/>
    <p:sldId id="431" r:id="rId181"/>
    <p:sldId id="432" r:id="rId182"/>
    <p:sldId id="433" r:id="rId183"/>
    <p:sldId id="434" r:id="rId184"/>
    <p:sldId id="435" r:id="rId185"/>
    <p:sldId id="436" r:id="rId186"/>
    <p:sldId id="437" r:id="rId187"/>
    <p:sldId id="438" r:id="rId188"/>
    <p:sldId id="439" r:id="rId189"/>
    <p:sldId id="440" r:id="rId190"/>
    <p:sldId id="441" r:id="rId191"/>
    <p:sldId id="442" r:id="rId192"/>
    <p:sldId id="443" r:id="rId193"/>
    <p:sldId id="444" r:id="rId194"/>
    <p:sldId id="445" r:id="rId195"/>
    <p:sldId id="446" r:id="rId196"/>
    <p:sldId id="447" r:id="rId197"/>
    <p:sldId id="448" r:id="rId198"/>
    <p:sldId id="449" r:id="rId199"/>
    <p:sldId id="450" r:id="rId200"/>
    <p:sldId id="451" r:id="rId201"/>
    <p:sldId id="452" r:id="rId202"/>
    <p:sldId id="453" r:id="rId203"/>
    <p:sldId id="454" r:id="rId204"/>
    <p:sldId id="455" r:id="rId205"/>
    <p:sldId id="456" r:id="rId206"/>
    <p:sldId id="457" r:id="rId207"/>
    <p:sldId id="458" r:id="rId208"/>
    <p:sldId id="459" r:id="rId209"/>
    <p:sldId id="460" r:id="rId210"/>
    <p:sldId id="461" r:id="rId211"/>
    <p:sldId id="462" r:id="rId212"/>
    <p:sldId id="463" r:id="rId213"/>
    <p:sldId id="464" r:id="rId214"/>
    <p:sldId id="465" r:id="rId215"/>
    <p:sldId id="466" r:id="rId216"/>
    <p:sldId id="467" r:id="rId217"/>
  </p:sldIdLst>
  <p:sldSz cx="10160000" cy="7620000"/>
  <p:notesSz cx="10160000" cy="7620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Relationship Id="rId176" Type="http://schemas.openxmlformats.org/officeDocument/2006/relationships/slide" Target="slides/slide171.xml"/><Relationship Id="rId177" Type="http://schemas.openxmlformats.org/officeDocument/2006/relationships/slide" Target="slides/slide172.xml"/><Relationship Id="rId178" Type="http://schemas.openxmlformats.org/officeDocument/2006/relationships/slide" Target="slides/slide173.xml"/><Relationship Id="rId179" Type="http://schemas.openxmlformats.org/officeDocument/2006/relationships/slide" Target="slides/slide174.xml"/><Relationship Id="rId180" Type="http://schemas.openxmlformats.org/officeDocument/2006/relationships/slide" Target="slides/slide175.xml"/><Relationship Id="rId181" Type="http://schemas.openxmlformats.org/officeDocument/2006/relationships/slide" Target="slides/slide176.xml"/><Relationship Id="rId182" Type="http://schemas.openxmlformats.org/officeDocument/2006/relationships/slide" Target="slides/slide177.xml"/><Relationship Id="rId183" Type="http://schemas.openxmlformats.org/officeDocument/2006/relationships/slide" Target="slides/slide178.xml"/><Relationship Id="rId184" Type="http://schemas.openxmlformats.org/officeDocument/2006/relationships/slide" Target="slides/slide179.xml"/><Relationship Id="rId185" Type="http://schemas.openxmlformats.org/officeDocument/2006/relationships/slide" Target="slides/slide180.xml"/><Relationship Id="rId186" Type="http://schemas.openxmlformats.org/officeDocument/2006/relationships/slide" Target="slides/slide181.xml"/><Relationship Id="rId187" Type="http://schemas.openxmlformats.org/officeDocument/2006/relationships/slide" Target="slides/slide182.xml"/><Relationship Id="rId188" Type="http://schemas.openxmlformats.org/officeDocument/2006/relationships/slide" Target="slides/slide183.xml"/><Relationship Id="rId189" Type="http://schemas.openxmlformats.org/officeDocument/2006/relationships/slide" Target="slides/slide184.xml"/><Relationship Id="rId190" Type="http://schemas.openxmlformats.org/officeDocument/2006/relationships/slide" Target="slides/slide185.xml"/><Relationship Id="rId191" Type="http://schemas.openxmlformats.org/officeDocument/2006/relationships/slide" Target="slides/slide186.xml"/><Relationship Id="rId192" Type="http://schemas.openxmlformats.org/officeDocument/2006/relationships/slide" Target="slides/slide187.xml"/><Relationship Id="rId193" Type="http://schemas.openxmlformats.org/officeDocument/2006/relationships/slide" Target="slides/slide188.xml"/><Relationship Id="rId194" Type="http://schemas.openxmlformats.org/officeDocument/2006/relationships/slide" Target="slides/slide189.xml"/><Relationship Id="rId195" Type="http://schemas.openxmlformats.org/officeDocument/2006/relationships/slide" Target="slides/slide190.xml"/><Relationship Id="rId196" Type="http://schemas.openxmlformats.org/officeDocument/2006/relationships/slide" Target="slides/slide191.xml"/><Relationship Id="rId197" Type="http://schemas.openxmlformats.org/officeDocument/2006/relationships/slide" Target="slides/slide192.xml"/><Relationship Id="rId198" Type="http://schemas.openxmlformats.org/officeDocument/2006/relationships/slide" Target="slides/slide193.xml"/><Relationship Id="rId199" Type="http://schemas.openxmlformats.org/officeDocument/2006/relationships/slide" Target="slides/slide194.xml"/><Relationship Id="rId200" Type="http://schemas.openxmlformats.org/officeDocument/2006/relationships/slide" Target="slides/slide195.xml"/><Relationship Id="rId201" Type="http://schemas.openxmlformats.org/officeDocument/2006/relationships/slide" Target="slides/slide196.xml"/><Relationship Id="rId202" Type="http://schemas.openxmlformats.org/officeDocument/2006/relationships/slide" Target="slides/slide197.xml"/><Relationship Id="rId203" Type="http://schemas.openxmlformats.org/officeDocument/2006/relationships/slide" Target="slides/slide198.xml"/><Relationship Id="rId204" Type="http://schemas.openxmlformats.org/officeDocument/2006/relationships/slide" Target="slides/slide199.xml"/><Relationship Id="rId205" Type="http://schemas.openxmlformats.org/officeDocument/2006/relationships/slide" Target="slides/slide200.xml"/><Relationship Id="rId206" Type="http://schemas.openxmlformats.org/officeDocument/2006/relationships/slide" Target="slides/slide201.xml"/><Relationship Id="rId207" Type="http://schemas.openxmlformats.org/officeDocument/2006/relationships/slide" Target="slides/slide202.xml"/><Relationship Id="rId208" Type="http://schemas.openxmlformats.org/officeDocument/2006/relationships/slide" Target="slides/slide203.xml"/><Relationship Id="rId209" Type="http://schemas.openxmlformats.org/officeDocument/2006/relationships/slide" Target="slides/slide204.xml"/><Relationship Id="rId210" Type="http://schemas.openxmlformats.org/officeDocument/2006/relationships/slide" Target="slides/slide205.xml"/><Relationship Id="rId211" Type="http://schemas.openxmlformats.org/officeDocument/2006/relationships/slide" Target="slides/slide206.xml"/><Relationship Id="rId212" Type="http://schemas.openxmlformats.org/officeDocument/2006/relationships/slide" Target="slides/slide207.xml"/><Relationship Id="rId213" Type="http://schemas.openxmlformats.org/officeDocument/2006/relationships/slide" Target="slides/slide208.xml"/><Relationship Id="rId214" Type="http://schemas.openxmlformats.org/officeDocument/2006/relationships/slide" Target="slides/slide209.xml"/><Relationship Id="rId215" Type="http://schemas.openxmlformats.org/officeDocument/2006/relationships/slide" Target="slides/slide210.xml"/><Relationship Id="rId216" Type="http://schemas.openxmlformats.org/officeDocument/2006/relationships/slide" Target="slides/slide211.xml"/><Relationship Id="rId217" Type="http://schemas.openxmlformats.org/officeDocument/2006/relationships/slide" Target="slides/slide212.xml"/></Relationships>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macton@insomniacgames.com" TargetMode="External"/></Relationships>

</file>

<file path=ppt/slides/_rels/slide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

</file>

<file path=ppt/slides/_rels/slide10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jpg"/></Relationships>

</file>

<file path=ppt/slides/_rels/slide10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jpg"/></Relationships>

</file>

<file path=ppt/slides/_rels/slide10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jpg"/></Relationships>

</file>

<file path=ppt/slides/_rels/slide10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jpg"/></Relationships>

</file>

<file path=ppt/slides/_rels/slide10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0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0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0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0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jpg"/></Relationships>

</file>

<file path=ppt/slides/_rels/slide10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jpg"/></Relationships>

</file>

<file path=ppt/slides/_rels/slide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

</file>

<file path=ppt/slides/_rels/slide1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jpg"/></Relationships>

</file>

<file path=ppt/slides/_rels/slide1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jpg"/></Relationships>

</file>

<file path=ppt/slides/_rels/slide1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jpg"/></Relationships>

</file>

<file path=ppt/slides/_rels/slide1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jpg"/></Relationships>

</file>

<file path=ppt/slides/_rels/slide1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jpg"/></Relationships>

</file>

<file path=ppt/slides/_rels/slide1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jpg"/></Relationships>

</file>

<file path=ppt/slides/_rels/slide1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jpg"/></Relationships>

</file>

<file path=ppt/slides/_rels/slide1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jpg"/></Relationships>

</file>

<file path=ppt/slides/_rels/slide1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jpg"/></Relationships>

</file>

<file path=ppt/slides/_rels/slide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

</file>

<file path=ppt/slides/_rels/slide1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jpg"/></Relationships>

</file>

<file path=ppt/slides/_rels/slide1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jpg"/></Relationships>

</file>

<file path=ppt/slides/_rels/slide1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jpg"/></Relationships>

</file>

<file path=ppt/slides/_rels/slide12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2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2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jpg"/></Relationships>

</file>

<file path=ppt/slides/_rels/slide12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jpg"/></Relationships>

</file>

<file path=ppt/slides/_rels/slide12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jpg"/></Relationships>

</file>

<file path=ppt/slides/_rels/slide12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jpg"/></Relationships>

</file>

<file path=ppt/slides/_rels/slide12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jpg"/></Relationships>

</file>

<file path=ppt/slides/_rels/slide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ddj.com/cpp/210600279" TargetMode="External"/></Relationships>

</file>

<file path=ppt/slides/_rels/slide13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jpg"/></Relationships>

</file>

<file path=ppt/slides/_rels/slide13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jpg"/></Relationships>

</file>

<file path=ppt/slides/_rels/slide13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jpg"/></Relationships>

</file>

<file path=ppt/slides/_rels/slide13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3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jpg"/></Relationships>

</file>

<file path=ppt/slides/_rels/slide13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jpg"/></Relationships>

</file>

<file path=ppt/slides/_rels/slide13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jpg"/></Relationships>

</file>

<file path=ppt/slides/_rels/slide13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jpg"/></Relationships>

</file>

<file path=ppt/slides/_rels/slide13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jpg"/></Relationships>

</file>

<file path=ppt/slides/_rels/slide13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jpg"/></Relationships>

</file>

<file path=ppt/slides/_rels/slide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4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jpg"/></Relationships>

</file>

<file path=ppt/slides/_rels/slide14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jpg"/></Relationships>

</file>

<file path=ppt/slides/_rels/slide14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jpg"/></Relationships>

</file>

<file path=ppt/slides/_rels/slide14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jpg"/></Relationships>

</file>

<file path=ppt/slides/_rels/slide14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jpg"/></Relationships>

</file>

<file path=ppt/slides/_rels/slide14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4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jpg"/></Relationships>

</file>

<file path=ppt/slides/_rels/slide14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jpg"/></Relationships>

</file>

<file path=ppt/slides/_rels/slide14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jpg"/></Relationships>

</file>

<file path=ppt/slides/_rels/slide14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jpg"/></Relationships>

</file>

<file path=ppt/slides/_rels/slide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5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jpg"/></Relationships>

</file>

<file path=ppt/slides/_rels/slide15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jpg"/></Relationships>

</file>

<file path=ppt/slides/_rels/slide15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jpg"/></Relationships>

</file>

<file path=ppt/slides/_rels/slide15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jpg"/></Relationships>

</file>

<file path=ppt/slides/_rels/slide15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jpg"/></Relationships>

</file>

<file path=ppt/slides/_rels/slide15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jpg"/></Relationships>

</file>

<file path=ppt/slides/_rels/slide15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5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jpg"/></Relationships>

</file>

<file path=ppt/slides/_rels/slide15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jpg"/></Relationships>

</file>

<file path=ppt/slides/_rels/slide15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jpg"/></Relationships>

</file>

<file path=ppt/slides/_rels/slide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6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jpg"/></Relationships>

</file>

<file path=ppt/slides/_rels/slide16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jpg"/></Relationships>

</file>

<file path=ppt/slides/_rels/slide16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jpg"/></Relationships>

</file>

<file path=ppt/slides/_rels/slide16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jpg"/></Relationships>

</file>

<file path=ppt/slides/_rels/slide16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jpg"/></Relationships>

</file>

<file path=ppt/slides/_rels/slide16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jpg"/></Relationships>

</file>

<file path=ppt/slides/_rels/slide16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jpg"/></Relationships>

</file>

<file path=ppt/slides/_rels/slide16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jpg"/></Relationships>

</file>

<file path=ppt/slides/_rels/slide16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6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

</file>

<file path=ppt/slides/_rels/slide17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7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jpg"/></Relationships>

</file>

<file path=ppt/slides/_rels/slide17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7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7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jpg"/></Relationships>

</file>

<file path=ppt/slides/_rels/slide17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7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jpg"/></Relationships>

</file>

<file path=ppt/slides/_rels/slide17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jpg"/></Relationships>

</file>

<file path=ppt/slides/_rels/slide17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jpg"/></Relationships>

</file>

<file path=ppt/slides/_rels/slide17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jpg"/></Relationships>

</file>

<file path=ppt/slides/_rels/slide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

</file>

<file path=ppt/slides/_rels/slide18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jpg"/></Relationships>

</file>

<file path=ppt/slides/_rels/slide18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8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8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jpg"/></Relationships>

</file>

<file path=ppt/slides/_rels/slide18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jpg"/></Relationships>

</file>

<file path=ppt/slides/_rels/slide18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jpg"/></Relationships>

</file>

<file path=ppt/slides/_rels/slide18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jpg"/></Relationships>

</file>

<file path=ppt/slides/_rels/slide18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jpg"/></Relationships>

</file>

<file path=ppt/slides/_rels/slide18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5.jpg"/></Relationships>

</file>

<file path=ppt/slides/_rels/slide18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6.jpg"/></Relationships>

</file>

<file path=ppt/slides/_rels/slide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

</file>

<file path=ppt/slides/_rels/slide19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7.jpg"/></Relationships>

</file>

<file path=ppt/slides/_rels/slide19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9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8.jpg"/></Relationships>

</file>

<file path=ppt/slides/_rels/slide19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9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9.jpg"/></Relationships>

</file>

<file path=ppt/slides/_rels/slide19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0.jpg"/></Relationships>

</file>

<file path=ppt/slides/_rels/slide19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jpg"/></Relationships>

</file>

<file path=ppt/slides/_rels/slide19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19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2.jpg"/></Relationships>

</file>

<file path=ppt/slides/_rels/slide19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3.jpg"/></Relationships>

</file>

<file path=ppt/slides/_rels/slide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0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4.jpg"/></Relationships>

</file>

<file path=ppt/slides/_rels/slide20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jpg"/></Relationships>

</file>

<file path=ppt/slides/_rels/slide20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6.jpg"/></Relationships>

</file>

<file path=ppt/slides/_rels/slide20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7.jpg"/></Relationships>

</file>

<file path=ppt/slides/_rels/slide20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8.jpg"/></Relationships>

</file>

<file path=ppt/slides/_rels/slide20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jpg"/></Relationships>

</file>

<file path=ppt/slides/_rels/slide20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0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0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0.jpg"/></Relationships>

</file>

<file path=ppt/slides/_rels/slide20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1.jpg"/></Relationships>

</file>

<file path=ppt/slides/_rels/slide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

</file>

<file path=ppt/slides/_rels/slide2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2.jpg"/></Relationships>

</file>

<file path=ppt/slides/_rels/slide2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jpg"/></Relationships>

</file>

<file path=ppt/slides/_rels/slide2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@rickmolloy" TargetMode="External"/><Relationship Id="rId3" Type="http://schemas.openxmlformats.org/officeDocument/2006/relationships/hyperlink" Target="mailto:@bjoernknafla" TargetMode="External"/></Relationships>

</file>

<file path=ppt/slides/_rels/slide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

</file>

<file path=ppt/slides/_rels/slide2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

</file>

<file path=ppt/slides/_rels/slide2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

</file>

<file path=ppt/slides/_rels/slide2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

</file>

<file path=ppt/slides/_rels/slide2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

</file>

<file path=ppt/slides/_rels/slide2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2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

</file>

<file path=ppt/slides/_rels/slide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3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

</file>

<file path=ppt/slides/_rels/slide3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3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

</file>

<file path=ppt/slides/_rels/slide3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

</file>

<file path=ppt/slides/_rels/slide3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3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

</file>

<file path=ppt/slides/_rels/slide3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3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3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

</file>

<file path=ppt/slides/_rels/slide3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4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

</file>

<file path=ppt/slides/_rels/slide4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

</file>

<file path=ppt/slides/_rels/slide4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

</file>

<file path=ppt/slides/_rels/slide4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4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

</file>

<file path=ppt/slides/_rels/slide4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

</file>

<file path=ppt/slides/_rels/slide4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4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4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4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

</file>

<file path=ppt/slides/_rels/slide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5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

</file>

<file path=ppt/slides/_rels/slide5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

</file>

<file path=ppt/slides/_rels/slide5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

</file>

<file path=ppt/slides/_rels/slide5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

</file>

<file path=ppt/slides/_rels/slide5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

</file>

<file path=ppt/slides/_rels/slide5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

</file>

<file path=ppt/slides/_rels/slide5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

</file>

<file path=ppt/slides/_rels/slide5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

</file>

<file path=ppt/slides/_rels/slide5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/Relationships>

</file>

<file path=ppt/slides/_rels/slide5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

</file>

<file path=ppt/slides/_rels/slide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6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6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6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6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6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/Relationships>

</file>

<file path=ppt/slides/_rels/slide6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

</file>

<file path=ppt/slides/_rels/slide6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/Relationships>

</file>

<file path=ppt/slides/_rels/slide6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

</file>

<file path=ppt/slides/_rels/slide6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g"/></Relationships>

</file>

<file path=ppt/slides/_rels/slide6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

</file>

<file path=ppt/slides/_rels/slide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

</file>

<file path=ppt/slides/_rels/slide7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

</file>

<file path=ppt/slides/_rels/slide7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

</file>

<file path=ppt/slides/_rels/slide7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

</file>

<file path=ppt/slides/_rels/slide7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/Relationships>

</file>

<file path=ppt/slides/_rels/slide7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g"/></Relationships>

</file>

<file path=ppt/slides/_rels/slide7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g"/></Relationships>

</file>

<file path=ppt/slides/_rels/slide7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/Relationships>

</file>

<file path=ppt/slides/_rels/slide7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/Relationships>

</file>

<file path=ppt/slides/_rels/slide7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g"/></Relationships>

</file>

<file path=ppt/slides/_rels/slide7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g"/></Relationships>

</file>

<file path=ppt/slides/_rels/slide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ddj.com/cpp/210600279" TargetMode="External"/></Relationships>

</file>

<file path=ppt/slides/_rels/slide8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/Relationships>

</file>

<file path=ppt/slides/_rels/slide8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8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8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8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/Relationships>

</file>

<file path=ppt/slides/_rels/slide8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jpg"/></Relationships>

</file>

<file path=ppt/slides/_rels/slide8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/Relationships>

</file>

<file path=ppt/slides/_rels/slide8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8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8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g"/></Relationships>

</file>

<file path=ppt/slides/_rels/slide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

</file>

<file path=ppt/slides/_rels/slide9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jpg"/></Relationships>

</file>

<file path=ppt/slides/_rels/slide9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9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9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/Relationships>

</file>

<file path=ppt/slides/_rels/slide9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jpg"/></Relationships>

</file>

<file path=ppt/slides/_rels/slide9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jpg"/></Relationships>

</file>

<file path=ppt/slides/_rels/slide9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jpg"/></Relationships>

</file>

<file path=ppt/slides/_rels/slide9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jpg"/></Relationships>

</file>

<file path=ppt/slides/_rels/slide9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jpg"/></Relationships>

</file>

<file path=ppt/slides/_rels/slide9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jpg"/></Relationships>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061971" y="1838185"/>
            <a:ext cx="1810308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Diving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24299" y="1838185"/>
            <a:ext cx="167497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Down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51295" y="1838185"/>
            <a:ext cx="96357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the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6889" y="1838185"/>
            <a:ext cx="357205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Concurrency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1264" y="2539165"/>
            <a:ext cx="187797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Rabbit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31257" y="2539165"/>
            <a:ext cx="137017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Hole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225215" y="4600990"/>
            <a:ext cx="5729630" cy="8991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802090" marR="1832344" algn="ctr">
              <a:lnSpc>
                <a:spcPts val="3370"/>
              </a:lnSpc>
              <a:spcBef>
                <a:spcPts val="168"/>
              </a:spcBef>
            </a:pPr>
            <a:r>
              <a:rPr dirty="0" smtClean="0" sz="3200" spc="0">
                <a:latin typeface="Arial"/>
                <a:cs typeface="Arial"/>
              </a:rPr>
              <a:t>Mike</a:t>
            </a:r>
            <a:r>
              <a:rPr dirty="0" smtClean="0" sz="3200" spc="0">
                <a:latin typeface="Arial"/>
                <a:cs typeface="Arial"/>
              </a:rPr>
              <a:t> </a:t>
            </a:r>
            <a:r>
              <a:rPr dirty="0" smtClean="0" sz="3200" spc="0">
                <a:latin typeface="Arial"/>
                <a:cs typeface="Arial"/>
              </a:rPr>
              <a:t>Acton</a:t>
            </a:r>
            <a:endParaRPr sz="3200">
              <a:latin typeface="Arial"/>
              <a:cs typeface="Arial"/>
            </a:endParaRPr>
          </a:p>
          <a:p>
            <a:pPr algn="ctr">
              <a:lnSpc>
                <a:spcPct val="95825"/>
              </a:lnSpc>
            </a:pPr>
            <a:r>
              <a:rPr dirty="0" smtClean="0" sz="3200" spc="0">
                <a:latin typeface="Arial"/>
                <a:cs typeface="Arial"/>
                <a:hlinkClick r:id="rId2"/>
              </a:rPr>
              <a:t>macton@insomniacgames.com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2322909" y="3106686"/>
            <a:ext cx="861771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So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36699" y="3106686"/>
            <a:ext cx="30630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sometimes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51755" y="3106686"/>
            <a:ext cx="157378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using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19461" y="3807666"/>
            <a:ext cx="289478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sequential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66267" y="3807666"/>
            <a:ext cx="1437843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rules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556130" y="3807666"/>
            <a:ext cx="157256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work.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116657" y="3106686"/>
            <a:ext cx="1200708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And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69385" y="3106686"/>
            <a:ext cx="30630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sometimes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84441" y="3106686"/>
            <a:ext cx="84165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it's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78115" y="3106686"/>
            <a:ext cx="96357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the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93708" y="3106686"/>
            <a:ext cx="1733499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"right"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59075" y="3807666"/>
            <a:ext cx="1437843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thing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48938" y="3807666"/>
            <a:ext cx="6246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to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725594" y="3807666"/>
            <a:ext cx="96357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do.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1118499" y="1695575"/>
            <a:ext cx="103063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But</a:t>
            </a:r>
            <a:endParaRPr sz="4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201148" y="1695575"/>
            <a:ext cx="42103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it</a:t>
            </a:r>
            <a:endParaRPr sz="4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674198" y="1695575"/>
            <a:ext cx="1437233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must</a:t>
            </a:r>
            <a:endParaRPr sz="4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163451" y="1695575"/>
            <a:ext cx="7947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be</a:t>
            </a:r>
            <a:endParaRPr sz="4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10185" y="1695575"/>
            <a:ext cx="147259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done</a:t>
            </a:r>
            <a:endParaRPr sz="4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534795" y="1695575"/>
            <a:ext cx="591108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in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77923" y="1695575"/>
            <a:ext cx="45577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85719" y="1695575"/>
            <a:ext cx="1369568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well-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34822" y="2396555"/>
            <a:ext cx="248757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informed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674416" y="2396555"/>
            <a:ext cx="1369568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way.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30629" y="3798516"/>
            <a:ext cx="18438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(Know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26485" y="3798516"/>
            <a:ext cx="155305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that's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231562" y="3798516"/>
            <a:ext cx="140370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what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687286" y="3798516"/>
            <a:ext cx="1757273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you're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100121" y="4499497"/>
            <a:ext cx="197977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doing!)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187202" y="3106686"/>
            <a:ext cx="153842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What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777648" y="3106686"/>
            <a:ext cx="177739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needs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07058" y="3106686"/>
            <a:ext cx="6246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to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3714" y="3106686"/>
            <a:ext cx="7947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be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30448" y="3106686"/>
            <a:ext cx="187858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solved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61051" y="3106686"/>
            <a:ext cx="99771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per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626792" y="3807666"/>
            <a:ext cx="299659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operation?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933003" y="3106686"/>
            <a:ext cx="103063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But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015653" y="3106686"/>
            <a:ext cx="208158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how</a:t>
            </a:r>
            <a:r>
              <a:rPr dirty="0" smtClean="0" sz="4800" spc="0">
                <a:latin typeface="Arial"/>
                <a:cs typeface="Arial"/>
              </a:rPr>
              <a:t> </a:t>
            </a:r>
            <a:r>
              <a:rPr dirty="0" smtClean="0" sz="4800" spc="0">
                <a:latin typeface="Arial"/>
                <a:cs typeface="Arial"/>
              </a:rPr>
              <a:t>do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49253" y="3106686"/>
            <a:ext cx="10995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you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00787" y="3106686"/>
            <a:ext cx="153964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know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92453" y="3106686"/>
            <a:ext cx="140370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what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348177" y="3106686"/>
            <a:ext cx="96357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the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71539" y="3807666"/>
            <a:ext cx="231749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conflicts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641055" y="3807666"/>
            <a:ext cx="1336649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are?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729234" y="3106686"/>
            <a:ext cx="92882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i.e.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10080" y="3106686"/>
            <a:ext cx="326725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Understand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29352" y="3106686"/>
            <a:ext cx="96357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the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44946" y="3106686"/>
            <a:ext cx="1471371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data!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84944" y="4508646"/>
            <a:ext cx="65755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(It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94519" y="4508646"/>
            <a:ext cx="197977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always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6315" y="4508646"/>
            <a:ext cx="191211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comes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0447" y="4508646"/>
            <a:ext cx="157378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down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16250" y="4508646"/>
            <a:ext cx="6246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to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992906" y="4508646"/>
            <a:ext cx="126776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this)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2018156" y="2048352"/>
            <a:ext cx="2487764" cy="1335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1439">
              <a:lnSpc>
                <a:spcPts val="5005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Defining</a:t>
            </a:r>
            <a:endParaRPr sz="4800">
              <a:latin typeface="Arial"/>
              <a:cs typeface="Arial"/>
            </a:endParaRPr>
          </a:p>
          <a:p>
            <a:pPr marL="893762">
              <a:lnSpc>
                <a:spcPts val="5515"/>
              </a:lnSpc>
              <a:spcBef>
                <a:spcPts val="25"/>
              </a:spcBef>
            </a:pPr>
            <a:r>
              <a:rPr dirty="0" smtClean="0" baseline="-1207" sz="7200" spc="0">
                <a:latin typeface="Arial"/>
                <a:cs typeface="Arial"/>
              </a:rPr>
              <a:t>insert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422418" y="2048352"/>
            <a:ext cx="7947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an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69152" y="2048352"/>
            <a:ext cx="299598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concurrent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57940" y="2749333"/>
            <a:ext cx="282651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operation: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38719" y="4151294"/>
            <a:ext cx="153842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What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29165" y="4151294"/>
            <a:ext cx="17091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would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90300" y="4151294"/>
            <a:ext cx="42103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it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63349" y="4151294"/>
            <a:ext cx="198038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mean?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292100" y="352296"/>
            <a:ext cx="4772694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Reference</a:t>
            </a:r>
            <a:r>
              <a:rPr dirty="0" smtClean="0" sz="4250" spc="0">
                <a:latin typeface="Arial"/>
                <a:cs typeface="Arial"/>
              </a:rPr>
              <a:t> </a:t>
            </a:r>
            <a:r>
              <a:rPr dirty="0" smtClean="0" sz="4250" spc="0">
                <a:latin typeface="Arial"/>
                <a:cs typeface="Arial"/>
              </a:rPr>
              <a:t>Problem</a:t>
            </a:r>
            <a:endParaRPr sz="42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2100" y="1853677"/>
            <a:ext cx="8899143" cy="11426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 i="1">
                <a:latin typeface="Arial"/>
                <a:cs typeface="Arial"/>
              </a:rPr>
              <a:t>But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replacing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locks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wholesale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by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writing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your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own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lock-free</a:t>
            </a:r>
            <a:endParaRPr sz="2650">
              <a:latin typeface="Arial"/>
              <a:cs typeface="Arial"/>
            </a:endParaRPr>
          </a:p>
          <a:p>
            <a:pPr marL="12700" marR="319055">
              <a:lnSpc>
                <a:spcPct val="96400"/>
              </a:lnSpc>
            </a:pPr>
            <a:r>
              <a:rPr dirty="0" smtClean="0" sz="2650" spc="0" i="1">
                <a:latin typeface="Arial"/>
                <a:cs typeface="Arial"/>
              </a:rPr>
              <a:t>code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is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not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the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answer.</a:t>
            </a:r>
            <a:r>
              <a:rPr dirty="0" smtClean="0" sz="2650" spc="14" i="1"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Lock-free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code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has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two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major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drawbacks.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First,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it's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not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broadly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useful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for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solving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typical</a:t>
            </a:r>
            <a:endParaRPr sz="2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2100" y="3021521"/>
            <a:ext cx="7940804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problems</a:t>
            </a:r>
            <a:r>
              <a:rPr dirty="0" smtClean="0" sz="2650" spc="0" i="1">
                <a:latin typeface="Arial"/>
                <a:cs typeface="Arial"/>
              </a:rPr>
              <a:t>—lots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of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basic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9" i="1" u="heavy">
                <a:latin typeface="Arial"/>
                <a:cs typeface="Arial"/>
              </a:rPr>
              <a:t> </a:t>
            </a:r>
            <a:r>
              <a:rPr dirty="0" smtClean="0" sz="2650" spc="0" i="1" u="heavy">
                <a:latin typeface="Arial"/>
                <a:cs typeface="Arial"/>
              </a:rPr>
              <a:t>data</a:t>
            </a:r>
            <a:r>
              <a:rPr dirty="0" smtClean="0" sz="2650" spc="0" i="1" u="heavy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structures,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even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doubly</a:t>
            </a:r>
            <a:endParaRPr sz="2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250515" y="3021521"/>
            <a:ext cx="960797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 i="1">
                <a:latin typeface="Arial"/>
                <a:cs typeface="Arial"/>
              </a:rPr>
              <a:t>linked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2100" y="3410803"/>
            <a:ext cx="7750725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 i="1">
                <a:latin typeface="Arial"/>
                <a:cs typeface="Arial"/>
              </a:rPr>
              <a:t>lists,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still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have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no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known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lock-free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implementations.</a:t>
            </a:r>
            <a:endParaRPr sz="2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100" y="4189366"/>
            <a:ext cx="6976871" cy="11426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 b="1">
                <a:latin typeface="Arial"/>
                <a:cs typeface="Arial"/>
              </a:rPr>
              <a:t>Lock-Free</a:t>
            </a:r>
            <a:r>
              <a:rPr dirty="0" smtClean="0" sz="2650" spc="0" b="1">
                <a:latin typeface="Arial"/>
                <a:cs typeface="Arial"/>
              </a:rPr>
              <a:t> </a:t>
            </a:r>
            <a:r>
              <a:rPr dirty="0" smtClean="0" sz="2650" spc="0" b="1">
                <a:latin typeface="Arial"/>
                <a:cs typeface="Arial"/>
              </a:rPr>
              <a:t>Code:</a:t>
            </a:r>
            <a:r>
              <a:rPr dirty="0" smtClean="0" sz="2650" spc="0" b="1">
                <a:latin typeface="Arial"/>
                <a:cs typeface="Arial"/>
              </a:rPr>
              <a:t> </a:t>
            </a:r>
            <a:r>
              <a:rPr dirty="0" smtClean="0" sz="2650" spc="0" b="1">
                <a:latin typeface="Arial"/>
                <a:cs typeface="Arial"/>
              </a:rPr>
              <a:t>A</a:t>
            </a:r>
            <a:r>
              <a:rPr dirty="0" smtClean="0" sz="2650" spc="0" b="1">
                <a:latin typeface="Arial"/>
                <a:cs typeface="Arial"/>
              </a:rPr>
              <a:t> </a:t>
            </a:r>
            <a:r>
              <a:rPr dirty="0" smtClean="0" sz="2650" spc="0" b="1">
                <a:latin typeface="Arial"/>
                <a:cs typeface="Arial"/>
              </a:rPr>
              <a:t>False</a:t>
            </a:r>
            <a:r>
              <a:rPr dirty="0" smtClean="0" sz="2650" spc="0" b="1">
                <a:latin typeface="Arial"/>
                <a:cs typeface="Arial"/>
              </a:rPr>
              <a:t> </a:t>
            </a:r>
            <a:r>
              <a:rPr dirty="0" smtClean="0" sz="2650" spc="0" b="1">
                <a:latin typeface="Arial"/>
                <a:cs typeface="Arial"/>
              </a:rPr>
              <a:t>Sense</a:t>
            </a:r>
            <a:r>
              <a:rPr dirty="0" smtClean="0" sz="2650" spc="0" b="1">
                <a:latin typeface="Arial"/>
                <a:cs typeface="Arial"/>
              </a:rPr>
              <a:t> </a:t>
            </a:r>
            <a:r>
              <a:rPr dirty="0" smtClean="0" sz="2650" spc="0" b="1">
                <a:latin typeface="Arial"/>
                <a:cs typeface="Arial"/>
              </a:rPr>
              <a:t>of</a:t>
            </a:r>
            <a:r>
              <a:rPr dirty="0" smtClean="0" sz="2650" spc="0" b="1">
                <a:latin typeface="Arial"/>
                <a:cs typeface="Arial"/>
              </a:rPr>
              <a:t> </a:t>
            </a:r>
            <a:r>
              <a:rPr dirty="0" smtClean="0" sz="2650" spc="0" b="1">
                <a:latin typeface="Arial"/>
                <a:cs typeface="Arial"/>
              </a:rPr>
              <a:t>Security</a:t>
            </a:r>
            <a:endParaRPr sz="2650">
              <a:latin typeface="Arial"/>
              <a:cs typeface="Arial"/>
            </a:endParaRPr>
          </a:p>
          <a:p>
            <a:pPr marL="12700" marR="1619535">
              <a:lnSpc>
                <a:spcPct val="96400"/>
              </a:lnSpc>
            </a:pPr>
            <a:r>
              <a:rPr dirty="0" smtClean="0" sz="2650" spc="0">
                <a:latin typeface="Arial"/>
                <a:cs typeface="Arial"/>
              </a:rPr>
              <a:t>Herb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Sutter</a:t>
            </a:r>
            <a:r>
              <a:rPr dirty="0" smtClean="0" sz="2650" spc="0">
                <a:latin typeface="Arial"/>
                <a:cs typeface="Arial"/>
                <a:hlinkClick r:id="rId2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http://www.ddj.com/cpp/210600279</a:t>
            </a:r>
            <a:endParaRPr sz="2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2100" y="5754154"/>
            <a:ext cx="8054644" cy="8991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0"/>
              </a:lnSpc>
              <a:spcBef>
                <a:spcPts val="168"/>
              </a:spcBef>
            </a:pP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As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aside,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I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disagree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with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the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point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above.</a:t>
            </a:r>
            <a:endParaRPr sz="3200">
              <a:latin typeface="Arial"/>
              <a:cs typeface="Arial"/>
            </a:endParaRPr>
          </a:p>
          <a:p>
            <a:pPr marL="12700" marR="60959">
              <a:lnSpc>
                <a:spcPct val="95825"/>
              </a:lnSpc>
            </a:pP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that's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topic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different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day.</a:t>
            </a:r>
            <a:endParaRPr sz="3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372957" y="5754154"/>
            <a:ext cx="695553" cy="431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0"/>
              </a:lnSpc>
              <a:spcBef>
                <a:spcPts val="168"/>
              </a:spcBef>
            </a:pPr>
            <a:r>
              <a:rPr dirty="0" smtClean="0" sz="3200" spc="0" i="1">
                <a:solidFill>
                  <a:srgbClr val="FF0000"/>
                </a:solidFill>
                <a:latin typeface="Arial"/>
                <a:cs typeface="Arial"/>
              </a:rPr>
              <a:t>But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153864" y="3106686"/>
            <a:ext cx="1336039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How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41923" y="3106686"/>
            <a:ext cx="160670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might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00645" y="3106686"/>
            <a:ext cx="10995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you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2179" y="3106686"/>
            <a:ext cx="208158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answer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485779" y="3106686"/>
            <a:ext cx="160731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these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93008" y="3807666"/>
            <a:ext cx="306425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questions?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547548" y="1986984"/>
            <a:ext cx="142239" cy="142240"/>
          </a:xfrm>
          <a:custGeom>
            <a:avLst/>
            <a:gdLst/>
            <a:ahLst/>
            <a:cxnLst/>
            <a:rect l="l" t="t" r="r" b="b"/>
            <a:pathLst>
              <a:path w="142239" h="142240">
                <a:moveTo>
                  <a:pt x="142239" y="71120"/>
                </a:moveTo>
                <a:lnTo>
                  <a:pt x="140766" y="85594"/>
                </a:lnTo>
                <a:lnTo>
                  <a:pt x="136540" y="99062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19" y="142239"/>
                </a:lnTo>
                <a:lnTo>
                  <a:pt x="56645" y="140766"/>
                </a:lnTo>
                <a:lnTo>
                  <a:pt x="43177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8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19" y="0"/>
                </a:lnTo>
                <a:lnTo>
                  <a:pt x="85594" y="1473"/>
                </a:lnTo>
                <a:lnTo>
                  <a:pt x="99061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39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547548" y="2376265"/>
            <a:ext cx="142239" cy="142239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42239" y="71120"/>
                </a:moveTo>
                <a:lnTo>
                  <a:pt x="140766" y="85594"/>
                </a:lnTo>
                <a:lnTo>
                  <a:pt x="136540" y="99062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19" y="142240"/>
                </a:lnTo>
                <a:lnTo>
                  <a:pt x="56645" y="140766"/>
                </a:lnTo>
                <a:lnTo>
                  <a:pt x="43177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8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19" y="0"/>
                </a:lnTo>
                <a:lnTo>
                  <a:pt x="85594" y="1473"/>
                </a:lnTo>
                <a:lnTo>
                  <a:pt x="99061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39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547548" y="2765547"/>
            <a:ext cx="142239" cy="142240"/>
          </a:xfrm>
          <a:custGeom>
            <a:avLst/>
            <a:gdLst/>
            <a:ahLst/>
            <a:cxnLst/>
            <a:rect l="l" t="t" r="r" b="b"/>
            <a:pathLst>
              <a:path w="142239" h="142240">
                <a:moveTo>
                  <a:pt x="142239" y="71119"/>
                </a:moveTo>
                <a:lnTo>
                  <a:pt x="140766" y="85594"/>
                </a:lnTo>
                <a:lnTo>
                  <a:pt x="136540" y="99061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19" y="142239"/>
                </a:lnTo>
                <a:lnTo>
                  <a:pt x="56645" y="140766"/>
                </a:lnTo>
                <a:lnTo>
                  <a:pt x="43177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19"/>
                </a:lnTo>
                <a:lnTo>
                  <a:pt x="1473" y="56645"/>
                </a:lnTo>
                <a:lnTo>
                  <a:pt x="5699" y="43177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19" y="0"/>
                </a:lnTo>
                <a:lnTo>
                  <a:pt x="85594" y="1473"/>
                </a:lnTo>
                <a:lnTo>
                  <a:pt x="99061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39" y="711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2100" y="352296"/>
            <a:ext cx="4772694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Reference</a:t>
            </a:r>
            <a:r>
              <a:rPr dirty="0" smtClean="0" sz="4250" spc="0">
                <a:latin typeface="Arial"/>
                <a:cs typeface="Arial"/>
              </a:rPr>
              <a:t> </a:t>
            </a:r>
            <a:r>
              <a:rPr dirty="0" smtClean="0" sz="4250" spc="0">
                <a:latin typeface="Arial"/>
                <a:cs typeface="Arial"/>
              </a:rPr>
              <a:t>Problem</a:t>
            </a:r>
            <a:endParaRPr sz="42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96468" y="1852257"/>
            <a:ext cx="8720131" cy="11426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0799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The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reference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problem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is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just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for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context.</a:t>
            </a:r>
            <a:endParaRPr sz="2650">
              <a:latin typeface="Arial"/>
              <a:cs typeface="Arial"/>
            </a:endParaRPr>
          </a:p>
          <a:p>
            <a:pPr marL="12700" marR="50799">
              <a:lnSpc>
                <a:spcPct val="95825"/>
              </a:lnSpc>
            </a:pPr>
            <a:r>
              <a:rPr dirty="0" smtClean="0" sz="2650" spc="0">
                <a:latin typeface="Arial"/>
                <a:cs typeface="Arial"/>
              </a:rPr>
              <a:t>No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lock-free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doubly-linked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list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here.</a:t>
            </a:r>
            <a:endParaRPr sz="26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dirty="0" smtClean="0" sz="2650" spc="0">
                <a:latin typeface="Arial"/>
                <a:cs typeface="Arial"/>
              </a:rPr>
              <a:t>Rather,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background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on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why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it's</a:t>
            </a:r>
            <a:r>
              <a:rPr dirty="0" smtClean="0" sz="2650" spc="14">
                <a:latin typeface="Arial"/>
                <a:cs typeface="Arial"/>
              </a:rPr>
              <a:t> </a:t>
            </a:r>
            <a:r>
              <a:rPr dirty="0" smtClean="0" sz="2650" spc="0" b="1">
                <a:latin typeface="Arial"/>
                <a:cs typeface="Arial"/>
              </a:rPr>
              <a:t>not</a:t>
            </a:r>
            <a:r>
              <a:rPr dirty="0" smtClean="0" sz="2650" spc="9" b="1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an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important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problem.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322784" y="3106686"/>
            <a:ext cx="103063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But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405434" y="3106686"/>
            <a:ext cx="160731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these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064765" y="3106686"/>
            <a:ext cx="367324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requirements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90030" y="3106686"/>
            <a:ext cx="113365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and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8334" y="3807666"/>
            <a:ext cx="1437843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rules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168197" y="3807666"/>
            <a:ext cx="238638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can</a:t>
            </a:r>
            <a:r>
              <a:rPr dirty="0" smtClean="0" sz="4800" spc="0">
                <a:latin typeface="Arial"/>
                <a:cs typeface="Arial"/>
              </a:rPr>
              <a:t> </a:t>
            </a:r>
            <a:r>
              <a:rPr dirty="0" smtClean="0" sz="4800" spc="0">
                <a:latin typeface="Arial"/>
                <a:cs typeface="Arial"/>
              </a:rPr>
              <a:t>only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06597" y="3807666"/>
            <a:ext cx="7947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be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53331" y="3807666"/>
            <a:ext cx="2115718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defined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27834" y="4508646"/>
            <a:ext cx="65755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 b="1">
                <a:latin typeface="Arial"/>
                <a:cs typeface="Arial"/>
              </a:rPr>
              <a:t>in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337408" y="4508646"/>
            <a:ext cx="2283358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 b="1">
                <a:latin typeface="Arial"/>
                <a:cs typeface="Arial"/>
              </a:rPr>
              <a:t>context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547548" y="2376265"/>
            <a:ext cx="142239" cy="142239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42239" y="71120"/>
                </a:moveTo>
                <a:lnTo>
                  <a:pt x="140766" y="85594"/>
                </a:lnTo>
                <a:lnTo>
                  <a:pt x="136540" y="99062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19" y="142240"/>
                </a:lnTo>
                <a:lnTo>
                  <a:pt x="56645" y="140766"/>
                </a:lnTo>
                <a:lnTo>
                  <a:pt x="43177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8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19" y="0"/>
                </a:lnTo>
                <a:lnTo>
                  <a:pt x="85594" y="1473"/>
                </a:lnTo>
                <a:lnTo>
                  <a:pt x="99061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39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547548" y="3154828"/>
            <a:ext cx="142239" cy="142240"/>
          </a:xfrm>
          <a:custGeom>
            <a:avLst/>
            <a:gdLst/>
            <a:ahLst/>
            <a:cxnLst/>
            <a:rect l="l" t="t" r="r" b="b"/>
            <a:pathLst>
              <a:path w="142239" h="142240">
                <a:moveTo>
                  <a:pt x="142239" y="71120"/>
                </a:moveTo>
                <a:lnTo>
                  <a:pt x="140766" y="85594"/>
                </a:lnTo>
                <a:lnTo>
                  <a:pt x="136540" y="99062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19" y="142240"/>
                </a:lnTo>
                <a:lnTo>
                  <a:pt x="56645" y="140766"/>
                </a:lnTo>
                <a:lnTo>
                  <a:pt x="43177" y="136541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8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19" y="0"/>
                </a:lnTo>
                <a:lnTo>
                  <a:pt x="85594" y="1473"/>
                </a:lnTo>
                <a:lnTo>
                  <a:pt x="99061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39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47548" y="3933391"/>
            <a:ext cx="142239" cy="142240"/>
          </a:xfrm>
          <a:custGeom>
            <a:avLst/>
            <a:gdLst/>
            <a:ahLst/>
            <a:cxnLst/>
            <a:rect l="l" t="t" r="r" b="b"/>
            <a:pathLst>
              <a:path w="142239" h="142240">
                <a:moveTo>
                  <a:pt x="142239" y="71120"/>
                </a:moveTo>
                <a:lnTo>
                  <a:pt x="140766" y="85594"/>
                </a:lnTo>
                <a:lnTo>
                  <a:pt x="136540" y="99062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19" y="142240"/>
                </a:lnTo>
                <a:lnTo>
                  <a:pt x="56645" y="140766"/>
                </a:lnTo>
                <a:lnTo>
                  <a:pt x="43177" y="136541"/>
                </a:lnTo>
                <a:lnTo>
                  <a:pt x="31011" y="129859"/>
                </a:lnTo>
                <a:lnTo>
                  <a:pt x="20440" y="121016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6"/>
                </a:lnTo>
                <a:lnTo>
                  <a:pt x="5699" y="43178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19" y="0"/>
                </a:lnTo>
                <a:lnTo>
                  <a:pt x="85594" y="1473"/>
                </a:lnTo>
                <a:lnTo>
                  <a:pt x="99061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39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92100" y="352296"/>
            <a:ext cx="4772694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Reference</a:t>
            </a:r>
            <a:r>
              <a:rPr dirty="0" smtClean="0" sz="4250" spc="0">
                <a:latin typeface="Arial"/>
                <a:cs typeface="Arial"/>
              </a:rPr>
              <a:t> </a:t>
            </a:r>
            <a:r>
              <a:rPr dirty="0" smtClean="0" sz="4250" spc="0">
                <a:latin typeface="Arial"/>
                <a:cs typeface="Arial"/>
              </a:rPr>
              <a:t>Problem</a:t>
            </a:r>
            <a:endParaRPr sz="4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8468" y="1852257"/>
            <a:ext cx="5374947" cy="11426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349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Should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expect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to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understand:</a:t>
            </a:r>
            <a:endParaRPr sz="2650">
              <a:latin typeface="Arial"/>
              <a:cs typeface="Arial"/>
            </a:endParaRPr>
          </a:p>
          <a:p>
            <a:pPr marL="520699">
              <a:lnSpc>
                <a:spcPct val="96400"/>
              </a:lnSpc>
            </a:pPr>
            <a:r>
              <a:rPr dirty="0" smtClean="0" sz="2650" spc="0">
                <a:latin typeface="Arial"/>
                <a:cs typeface="Arial"/>
              </a:rPr>
              <a:t>A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doubly-linked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list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will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not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meet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concurrent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system.</a:t>
            </a:r>
            <a:endParaRPr sz="2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86476" y="2241539"/>
            <a:ext cx="3029373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real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constraints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of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</a:t>
            </a:r>
            <a:endParaRPr sz="2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96468" y="3020102"/>
            <a:ext cx="8303767" cy="11426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i.e.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It's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not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going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to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be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the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solution/data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to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concurrent</a:t>
            </a:r>
            <a:endParaRPr sz="2650">
              <a:latin typeface="Arial"/>
              <a:cs typeface="Arial"/>
            </a:endParaRPr>
          </a:p>
          <a:p>
            <a:pPr marL="12700" marR="50799">
              <a:lnSpc>
                <a:spcPct val="95825"/>
              </a:lnSpc>
            </a:pPr>
            <a:r>
              <a:rPr dirty="0" smtClean="0" sz="2650" spc="0">
                <a:latin typeface="Arial"/>
                <a:cs typeface="Arial"/>
              </a:rPr>
              <a:t>problem.</a:t>
            </a:r>
            <a:endParaRPr sz="2650">
              <a:latin typeface="Arial"/>
              <a:cs typeface="Arial"/>
            </a:endParaRPr>
          </a:p>
          <a:p>
            <a:pPr marL="12700" marR="50799">
              <a:lnSpc>
                <a:spcPct val="95825"/>
              </a:lnSpc>
              <a:spcBef>
                <a:spcPts val="15"/>
              </a:spcBef>
            </a:pPr>
            <a:r>
              <a:rPr dirty="0" smtClean="0" sz="2650" spc="0">
                <a:latin typeface="Arial"/>
                <a:cs typeface="Arial"/>
              </a:rPr>
              <a:t>If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it's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used,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it's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only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in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local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context.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440805" y="3106686"/>
            <a:ext cx="2589097" cy="1335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83108">
              <a:lnSpc>
                <a:spcPts val="5005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Different</a:t>
            </a:r>
            <a:endParaRPr sz="4800">
              <a:latin typeface="Arial"/>
              <a:cs typeface="Arial"/>
            </a:endParaRPr>
          </a:p>
          <a:p>
            <a:pPr marL="12700" marR="91439">
              <a:lnSpc>
                <a:spcPts val="5515"/>
              </a:lnSpc>
              <a:spcBef>
                <a:spcPts val="25"/>
              </a:spcBef>
            </a:pPr>
            <a:r>
              <a:rPr dirty="0" smtClean="0" baseline="-1207" sz="7200" spc="0">
                <a:latin typeface="Arial"/>
                <a:cs typeface="Arial"/>
              </a:rPr>
              <a:t>question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81922" y="3106686"/>
            <a:ext cx="238638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answers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20322" y="3106686"/>
            <a:ext cx="6246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to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96978" y="3106686"/>
            <a:ext cx="143845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each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13342" y="3807666"/>
            <a:ext cx="17091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would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74477" y="3807666"/>
            <a:ext cx="2116328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change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842824" y="3807666"/>
            <a:ext cx="96357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the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916013" y="4508646"/>
            <a:ext cx="130251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data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70544" y="4508646"/>
            <a:ext cx="248696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structure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809528" y="4508646"/>
            <a:ext cx="252171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required.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47548" y="2376265"/>
            <a:ext cx="142239" cy="142239"/>
          </a:xfrm>
          <a:custGeom>
            <a:avLst/>
            <a:gdLst/>
            <a:ahLst/>
            <a:cxnLst/>
            <a:rect l="l" t="t" r="r" b="b"/>
            <a:pathLst>
              <a:path w="142239" h="142239">
                <a:moveTo>
                  <a:pt x="142239" y="71120"/>
                </a:moveTo>
                <a:lnTo>
                  <a:pt x="140766" y="85594"/>
                </a:lnTo>
                <a:lnTo>
                  <a:pt x="136540" y="99062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19" y="142240"/>
                </a:lnTo>
                <a:lnTo>
                  <a:pt x="56645" y="140766"/>
                </a:lnTo>
                <a:lnTo>
                  <a:pt x="43177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8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19" y="0"/>
                </a:lnTo>
                <a:lnTo>
                  <a:pt x="85594" y="1473"/>
                </a:lnTo>
                <a:lnTo>
                  <a:pt x="99061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39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2100" y="352296"/>
            <a:ext cx="4772694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Reference</a:t>
            </a:r>
            <a:r>
              <a:rPr dirty="0" smtClean="0" sz="4250" spc="0">
                <a:latin typeface="Arial"/>
                <a:cs typeface="Arial"/>
              </a:rPr>
              <a:t> </a:t>
            </a:r>
            <a:r>
              <a:rPr dirty="0" smtClean="0" sz="4250" spc="0">
                <a:latin typeface="Arial"/>
                <a:cs typeface="Arial"/>
              </a:rPr>
              <a:t>Problem</a:t>
            </a:r>
            <a:endParaRPr sz="42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88468" y="1852257"/>
            <a:ext cx="7920735" cy="7533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0799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Should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expect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to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learn:</a:t>
            </a:r>
            <a:endParaRPr sz="2650">
              <a:latin typeface="Arial"/>
              <a:cs typeface="Arial"/>
            </a:endParaRPr>
          </a:p>
          <a:p>
            <a:pPr marL="520699">
              <a:lnSpc>
                <a:spcPct val="95825"/>
              </a:lnSpc>
            </a:pPr>
            <a:r>
              <a:rPr dirty="0" smtClean="0" sz="2650" spc="0">
                <a:latin typeface="Arial"/>
                <a:cs typeface="Arial"/>
              </a:rPr>
              <a:t>Why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and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how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concurrent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data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design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is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different.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292100" y="352296"/>
            <a:ext cx="6276915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Returning</a:t>
            </a:r>
            <a:r>
              <a:rPr dirty="0" smtClean="0" sz="4250" spc="0">
                <a:latin typeface="Arial"/>
                <a:cs typeface="Arial"/>
              </a:rPr>
              <a:t> </a:t>
            </a:r>
            <a:r>
              <a:rPr dirty="0" smtClean="0" sz="4250" spc="0">
                <a:latin typeface="Arial"/>
                <a:cs typeface="Arial"/>
              </a:rPr>
              <a:t>to</a:t>
            </a:r>
            <a:r>
              <a:rPr dirty="0" smtClean="0" sz="4250" spc="0">
                <a:latin typeface="Arial"/>
                <a:cs typeface="Arial"/>
              </a:rPr>
              <a:t> </a:t>
            </a:r>
            <a:r>
              <a:rPr dirty="0" smtClean="0" sz="4250" spc="0">
                <a:latin typeface="Arial"/>
                <a:cs typeface="Arial"/>
              </a:rPr>
              <a:t>the</a:t>
            </a:r>
            <a:r>
              <a:rPr dirty="0" smtClean="0" sz="4250" spc="0">
                <a:latin typeface="Arial"/>
                <a:cs typeface="Arial"/>
              </a:rPr>
              <a:t> </a:t>
            </a:r>
            <a:r>
              <a:rPr dirty="0" smtClean="0" sz="4250" spc="0">
                <a:latin typeface="Arial"/>
                <a:cs typeface="Arial"/>
              </a:rPr>
              <a:t>Question</a:t>
            </a:r>
            <a:endParaRPr sz="42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6641" y="1859321"/>
            <a:ext cx="3556338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Which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answers/context</a:t>
            </a:r>
            <a:endParaRPr sz="2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60590" y="1859321"/>
            <a:ext cx="810429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does</a:t>
            </a:r>
            <a:endParaRPr sz="2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88630" y="1859321"/>
            <a:ext cx="602826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this</a:t>
            </a:r>
            <a:endParaRPr sz="2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09067" y="1859321"/>
            <a:ext cx="1392935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structure</a:t>
            </a:r>
            <a:endParaRPr sz="2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719614" y="1859321"/>
            <a:ext cx="1186349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match?</a:t>
            </a:r>
            <a:endParaRPr sz="2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6641" y="2633253"/>
            <a:ext cx="1295598" cy="74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struct</a:t>
            </a:r>
            <a:endParaRPr sz="2650">
              <a:latin typeface="Courier New"/>
              <a:cs typeface="Courier New"/>
            </a:endParaRPr>
          </a:p>
          <a:p>
            <a:pPr marL="12700" marR="50799">
              <a:lnSpc>
                <a:spcPct val="94401"/>
              </a:lnSpc>
            </a:pPr>
            <a:r>
              <a:rPr dirty="0" smtClean="0" sz="2650" spc="0">
                <a:latin typeface="Courier New"/>
                <a:cs typeface="Courier New"/>
              </a:rPr>
              <a:t>{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09272" y="2633253"/>
            <a:ext cx="889132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Node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99573" y="3400244"/>
            <a:ext cx="1492518" cy="11310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4487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Node*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94967"/>
              </a:lnSpc>
            </a:pPr>
            <a:r>
              <a:rPr dirty="0" smtClean="0" sz="2650" spc="0">
                <a:latin typeface="Courier New"/>
                <a:cs typeface="Courier New"/>
              </a:rPr>
              <a:t>Node*</a:t>
            </a:r>
            <a:r>
              <a:rPr dirty="0" smtClean="0" sz="2650" spc="0">
                <a:latin typeface="Courier New"/>
                <a:cs typeface="Courier New"/>
              </a:rPr>
              <a:t> </a:t>
            </a:r>
            <a:r>
              <a:rPr dirty="0" smtClean="0" sz="2650" spc="0">
                <a:latin typeface="Courier New"/>
                <a:cs typeface="Courier New"/>
              </a:rPr>
              <a:t>Packet*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25438" y="3400244"/>
            <a:ext cx="1098752" cy="11310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387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next;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2650" spc="0">
                <a:latin typeface="Courier New"/>
                <a:cs typeface="Courier New"/>
              </a:rPr>
              <a:t>prev;</a:t>
            </a:r>
            <a:endParaRPr sz="2650">
              <a:latin typeface="Courier New"/>
              <a:cs typeface="Courier New"/>
            </a:endParaRPr>
          </a:p>
          <a:p>
            <a:pPr marL="12700" marR="6387">
              <a:lnSpc>
                <a:spcPct val="94401"/>
              </a:lnSpc>
              <a:spcBef>
                <a:spcPts val="15"/>
              </a:spcBef>
            </a:pPr>
            <a:r>
              <a:rPr dirty="0" smtClean="0" sz="2650" spc="0">
                <a:latin typeface="Courier New"/>
                <a:cs typeface="Courier New"/>
              </a:rPr>
              <a:t>data;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86641" y="4550732"/>
            <a:ext cx="482666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};</a:t>
            </a:r>
            <a:endParaRPr sz="26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/>
          <p:nvPr/>
        </p:nvSpPr>
        <p:spPr>
          <a:xfrm>
            <a:off x="292100" y="352296"/>
            <a:ext cx="6276915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Returning</a:t>
            </a:r>
            <a:r>
              <a:rPr dirty="0" smtClean="0" sz="4250" spc="0">
                <a:latin typeface="Arial"/>
                <a:cs typeface="Arial"/>
              </a:rPr>
              <a:t> </a:t>
            </a:r>
            <a:r>
              <a:rPr dirty="0" smtClean="0" sz="4250" spc="0">
                <a:latin typeface="Arial"/>
                <a:cs typeface="Arial"/>
              </a:rPr>
              <a:t>to</a:t>
            </a:r>
            <a:r>
              <a:rPr dirty="0" smtClean="0" sz="4250" spc="0">
                <a:latin typeface="Arial"/>
                <a:cs typeface="Arial"/>
              </a:rPr>
              <a:t> </a:t>
            </a:r>
            <a:r>
              <a:rPr dirty="0" smtClean="0" sz="4250" spc="0">
                <a:latin typeface="Arial"/>
                <a:cs typeface="Arial"/>
              </a:rPr>
              <a:t>the</a:t>
            </a:r>
            <a:r>
              <a:rPr dirty="0" smtClean="0" sz="4250" spc="0">
                <a:latin typeface="Arial"/>
                <a:cs typeface="Arial"/>
              </a:rPr>
              <a:t> </a:t>
            </a:r>
            <a:r>
              <a:rPr dirty="0" smtClean="0" sz="4250" spc="0">
                <a:latin typeface="Arial"/>
                <a:cs typeface="Arial"/>
              </a:rPr>
              <a:t>Question</a:t>
            </a:r>
            <a:endParaRPr sz="42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86641" y="1859321"/>
            <a:ext cx="3556338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Which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answers/context</a:t>
            </a:r>
            <a:endParaRPr sz="26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60590" y="1859321"/>
            <a:ext cx="810429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does</a:t>
            </a:r>
            <a:endParaRPr sz="26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688630" y="1859321"/>
            <a:ext cx="602826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this</a:t>
            </a:r>
            <a:endParaRPr sz="2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09067" y="1859321"/>
            <a:ext cx="1392935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structure</a:t>
            </a:r>
            <a:endParaRPr sz="2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19614" y="1859321"/>
            <a:ext cx="1186349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match?</a:t>
            </a:r>
            <a:endParaRPr sz="2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6641" y="2633253"/>
            <a:ext cx="1295598" cy="74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struct</a:t>
            </a:r>
            <a:endParaRPr sz="2650">
              <a:latin typeface="Courier New"/>
              <a:cs typeface="Courier New"/>
            </a:endParaRPr>
          </a:p>
          <a:p>
            <a:pPr marL="12700" marR="50799">
              <a:lnSpc>
                <a:spcPct val="94401"/>
              </a:lnSpc>
            </a:pPr>
            <a:r>
              <a:rPr dirty="0" smtClean="0" sz="2650" spc="0">
                <a:latin typeface="Courier New"/>
                <a:cs typeface="Courier New"/>
              </a:rPr>
              <a:t>{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09272" y="2633253"/>
            <a:ext cx="889132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Node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9573" y="3400244"/>
            <a:ext cx="1492518" cy="11310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4487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Node*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94967"/>
              </a:lnSpc>
            </a:pPr>
            <a:r>
              <a:rPr dirty="0" smtClean="0" sz="2650" spc="0">
                <a:latin typeface="Courier New"/>
                <a:cs typeface="Courier New"/>
              </a:rPr>
              <a:t>Node*</a:t>
            </a:r>
            <a:r>
              <a:rPr dirty="0" smtClean="0" sz="2650" spc="0">
                <a:latin typeface="Courier New"/>
                <a:cs typeface="Courier New"/>
              </a:rPr>
              <a:t> </a:t>
            </a:r>
            <a:r>
              <a:rPr dirty="0" smtClean="0" sz="2650" spc="0">
                <a:latin typeface="Courier New"/>
                <a:cs typeface="Courier New"/>
              </a:rPr>
              <a:t>Packet*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25438" y="3400244"/>
            <a:ext cx="1098752" cy="11310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387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next;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2650" spc="0">
                <a:latin typeface="Courier New"/>
                <a:cs typeface="Courier New"/>
              </a:rPr>
              <a:t>prev;</a:t>
            </a:r>
            <a:endParaRPr sz="2650">
              <a:latin typeface="Courier New"/>
              <a:cs typeface="Courier New"/>
            </a:endParaRPr>
          </a:p>
          <a:p>
            <a:pPr marL="12700" marR="6387">
              <a:lnSpc>
                <a:spcPct val="94401"/>
              </a:lnSpc>
              <a:spcBef>
                <a:spcPts val="15"/>
              </a:spcBef>
            </a:pPr>
            <a:r>
              <a:rPr dirty="0" smtClean="0" sz="2650" spc="0">
                <a:latin typeface="Courier New"/>
                <a:cs typeface="Courier New"/>
              </a:rPr>
              <a:t>data;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641" y="4550732"/>
            <a:ext cx="482666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};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6641" y="5717423"/>
            <a:ext cx="3762503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 b="1">
                <a:solidFill>
                  <a:srgbClr val="FF0000"/>
                </a:solidFill>
                <a:latin typeface="Arial"/>
                <a:cs typeface="Arial"/>
              </a:rPr>
              <a:t>NONE.</a:t>
            </a:r>
            <a:r>
              <a:rPr dirty="0" smtClean="0" sz="2650" spc="9" b="1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Each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set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of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rules</a:t>
            </a:r>
            <a:endParaRPr sz="2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66755" y="5717423"/>
            <a:ext cx="5532458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concurrent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ops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and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requirements</a:t>
            </a:r>
            <a:endParaRPr sz="2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86641" y="6106704"/>
            <a:ext cx="8821927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for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latency,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etc.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would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require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completely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different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FF0000"/>
                </a:solidFill>
                <a:latin typeface="Arial"/>
                <a:cs typeface="Arial"/>
              </a:rPr>
              <a:t>struct.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559718" y="3106686"/>
            <a:ext cx="861771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So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473509" y="3106686"/>
            <a:ext cx="123484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how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60374" y="3106686"/>
            <a:ext cx="24534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to</a:t>
            </a:r>
            <a:r>
              <a:rPr dirty="0" smtClean="0" sz="4800" spc="0">
                <a:latin typeface="Arial"/>
                <a:cs typeface="Arial"/>
              </a:rPr>
              <a:t> </a:t>
            </a:r>
            <a:r>
              <a:rPr dirty="0" smtClean="0" sz="4800" spc="0">
                <a:latin typeface="Arial"/>
                <a:cs typeface="Arial"/>
              </a:rPr>
              <a:t>define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5445" y="3106686"/>
            <a:ext cx="1554091" cy="1335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63085">
              <a:lnSpc>
                <a:spcPts val="5005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what</a:t>
            </a:r>
            <a:endParaRPr sz="4800">
              <a:latin typeface="Arial"/>
              <a:cs typeface="Arial"/>
            </a:endParaRPr>
          </a:p>
          <a:p>
            <a:pPr marL="12700" marR="91440">
              <a:lnSpc>
                <a:spcPts val="5515"/>
              </a:lnSpc>
              <a:spcBef>
                <a:spcPts val="25"/>
              </a:spcBef>
            </a:pPr>
            <a:r>
              <a:rPr dirty="0" smtClean="0" baseline="-1207" sz="7200" spc="0">
                <a:latin typeface="Arial"/>
                <a:cs typeface="Arial"/>
              </a:rPr>
              <a:t>be?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21555" y="3106686"/>
            <a:ext cx="96357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the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99779" y="3807666"/>
            <a:ext cx="130251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data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354310" y="3807666"/>
            <a:ext cx="17091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would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1441400" y="3103158"/>
            <a:ext cx="275884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Hardware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52265" y="3103158"/>
            <a:ext cx="556971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is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61256" y="3103158"/>
            <a:ext cx="96357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the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876849" y="3103158"/>
            <a:ext cx="292892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beginning.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282154" y="3106686"/>
            <a:ext cx="357205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Concurrency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906226" y="3106686"/>
            <a:ext cx="26235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problems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581760" y="3106686"/>
            <a:ext cx="1384198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can't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82229" y="3807666"/>
            <a:ext cx="7947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be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28963" y="3807666"/>
            <a:ext cx="2961843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abstracted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42826" y="3807666"/>
            <a:ext cx="133543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from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30275" y="3807666"/>
            <a:ext cx="123484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how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31306" y="4508646"/>
            <a:ext cx="265765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hardware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540978" y="4508646"/>
            <a:ext cx="187736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works.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1858695" y="690158"/>
            <a:ext cx="928827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i.e.</a:t>
            </a:r>
            <a:endParaRPr sz="4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839541" y="690158"/>
            <a:ext cx="1538427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What</a:t>
            </a:r>
            <a:endParaRPr sz="4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29987" y="690158"/>
            <a:ext cx="997712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are</a:t>
            </a:r>
            <a:endParaRPr sz="4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79719" y="690158"/>
            <a:ext cx="963574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the</a:t>
            </a:r>
            <a:endParaRPr sz="4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495312" y="690158"/>
            <a:ext cx="1539646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basic</a:t>
            </a:r>
            <a:endParaRPr sz="4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20211" y="1391138"/>
            <a:ext cx="3121558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"primitives"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93788" y="1391138"/>
            <a:ext cx="6246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to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70444" y="1391138"/>
            <a:ext cx="14043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build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47147" y="2092119"/>
            <a:ext cx="3436721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concurrency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635888" y="2092119"/>
            <a:ext cx="252171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solutions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209619" y="2092119"/>
            <a:ext cx="15390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with?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07646" y="3577955"/>
            <a:ext cx="1847697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0"/>
              </a:lnSpc>
              <a:spcBef>
                <a:spcPts val="168"/>
              </a:spcBef>
            </a:pPr>
            <a:r>
              <a:rPr dirty="0" smtClean="0" sz="3200" spc="0">
                <a:latin typeface="Arial"/>
                <a:cs typeface="Arial"/>
              </a:rPr>
              <a:t>Mutexes?</a:t>
            </a:r>
            <a:endParaRPr sz="3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64804" y="4583371"/>
            <a:ext cx="2141524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0"/>
              </a:lnSpc>
              <a:spcBef>
                <a:spcPts val="168"/>
              </a:spcBef>
            </a:pPr>
            <a:r>
              <a:rPr dirty="0" smtClean="0" sz="3200" spc="0">
                <a:latin typeface="Arial"/>
                <a:cs typeface="Arial"/>
              </a:rPr>
              <a:t>Mailboxes?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09937" y="4595025"/>
            <a:ext cx="2615793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0"/>
              </a:lnSpc>
              <a:spcBef>
                <a:spcPts val="168"/>
              </a:spcBef>
            </a:pPr>
            <a:r>
              <a:rPr dirty="0" smtClean="0" sz="3200" spc="0">
                <a:latin typeface="Arial"/>
                <a:cs typeface="Arial"/>
              </a:rPr>
              <a:t>Semaphores?</a:t>
            </a:r>
            <a:endParaRPr sz="32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170731" y="5659344"/>
            <a:ext cx="1553870" cy="4317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0"/>
              </a:lnSpc>
              <a:spcBef>
                <a:spcPts val="168"/>
              </a:spcBef>
            </a:pPr>
            <a:r>
              <a:rPr dirty="0" smtClean="0" sz="3200" spc="0">
                <a:latin typeface="Arial"/>
                <a:cs typeface="Arial"/>
              </a:rPr>
              <a:t>Events?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1745809" y="901824"/>
            <a:ext cx="794715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#1</a:t>
            </a:r>
            <a:endParaRPr sz="4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592544" y="901824"/>
            <a:ext cx="2452827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Practical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97390" y="901824"/>
            <a:ext cx="3333089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Take-Away: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57380" y="2303785"/>
            <a:ext cx="1865782" cy="1335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6680" marR="118262" algn="ctr">
              <a:lnSpc>
                <a:spcPts val="5005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Know</a:t>
            </a:r>
            <a:endParaRPr sz="4800">
              <a:latin typeface="Arial"/>
              <a:cs typeface="Arial"/>
            </a:endParaRPr>
          </a:p>
          <a:p>
            <a:pPr algn="ctr">
              <a:lnSpc>
                <a:spcPts val="5515"/>
              </a:lnSpc>
              <a:spcBef>
                <a:spcPts val="25"/>
              </a:spcBef>
            </a:pPr>
            <a:r>
              <a:rPr dirty="0" smtClean="0" baseline="-1207" sz="7200" spc="0">
                <a:latin typeface="Arial"/>
                <a:cs typeface="Arial"/>
              </a:rPr>
              <a:t>atomic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302639" y="2303785"/>
            <a:ext cx="123484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how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589505" y="2303785"/>
            <a:ext cx="6246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to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66161" y="2303785"/>
            <a:ext cx="7947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do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12895" y="2303785"/>
            <a:ext cx="24534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lock-free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420902" y="3004766"/>
            <a:ext cx="3097174" cy="1335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5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transaction</a:t>
            </a:r>
            <a:endParaRPr sz="4800">
              <a:latin typeface="Arial"/>
              <a:cs typeface="Arial"/>
            </a:endParaRPr>
          </a:p>
          <a:p>
            <a:pPr marL="1064882" marR="91439">
              <a:lnSpc>
                <a:spcPts val="5515"/>
              </a:lnSpc>
              <a:spcBef>
                <a:spcPts val="25"/>
              </a:spcBef>
            </a:pPr>
            <a:r>
              <a:rPr dirty="0" smtClean="0" baseline="-1207" sz="7200" spc="0">
                <a:latin typeface="Arial"/>
                <a:cs typeface="Arial"/>
              </a:rPr>
              <a:t>h/w.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70095" y="3004766"/>
            <a:ext cx="7947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416830" y="3004766"/>
            <a:ext cx="130251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your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577797" y="5340438"/>
            <a:ext cx="184911" cy="184912"/>
          </a:xfrm>
          <a:custGeom>
            <a:avLst/>
            <a:gdLst/>
            <a:ahLst/>
            <a:cxnLst/>
            <a:rect l="l" t="t" r="r" b="b"/>
            <a:pathLst>
              <a:path w="184911" h="184912">
                <a:moveTo>
                  <a:pt x="184911" y="92455"/>
                </a:moveTo>
                <a:lnTo>
                  <a:pt x="183769" y="107032"/>
                </a:lnTo>
                <a:lnTo>
                  <a:pt x="180458" y="120886"/>
                </a:lnTo>
                <a:lnTo>
                  <a:pt x="175152" y="133845"/>
                </a:lnTo>
                <a:lnTo>
                  <a:pt x="168027" y="145733"/>
                </a:lnTo>
                <a:lnTo>
                  <a:pt x="159256" y="156376"/>
                </a:lnTo>
                <a:lnTo>
                  <a:pt x="149015" y="165599"/>
                </a:lnTo>
                <a:lnTo>
                  <a:pt x="137477" y="173229"/>
                </a:lnTo>
                <a:lnTo>
                  <a:pt x="124816" y="179090"/>
                </a:lnTo>
                <a:lnTo>
                  <a:pt x="111208" y="183009"/>
                </a:lnTo>
                <a:lnTo>
                  <a:pt x="96827" y="184810"/>
                </a:lnTo>
                <a:lnTo>
                  <a:pt x="92455" y="184912"/>
                </a:lnTo>
                <a:lnTo>
                  <a:pt x="77879" y="183769"/>
                </a:lnTo>
                <a:lnTo>
                  <a:pt x="64025" y="180458"/>
                </a:lnTo>
                <a:lnTo>
                  <a:pt x="51066" y="175152"/>
                </a:lnTo>
                <a:lnTo>
                  <a:pt x="39178" y="168027"/>
                </a:lnTo>
                <a:lnTo>
                  <a:pt x="28535" y="159256"/>
                </a:lnTo>
                <a:lnTo>
                  <a:pt x="19312" y="149015"/>
                </a:lnTo>
                <a:lnTo>
                  <a:pt x="11682" y="137477"/>
                </a:lnTo>
                <a:lnTo>
                  <a:pt x="5821" y="124816"/>
                </a:lnTo>
                <a:lnTo>
                  <a:pt x="1902" y="111208"/>
                </a:lnTo>
                <a:lnTo>
                  <a:pt x="101" y="96827"/>
                </a:lnTo>
                <a:lnTo>
                  <a:pt x="0" y="92455"/>
                </a:lnTo>
                <a:lnTo>
                  <a:pt x="1142" y="77879"/>
                </a:lnTo>
                <a:lnTo>
                  <a:pt x="4453" y="64025"/>
                </a:lnTo>
                <a:lnTo>
                  <a:pt x="9759" y="51066"/>
                </a:lnTo>
                <a:lnTo>
                  <a:pt x="16884" y="39178"/>
                </a:lnTo>
                <a:lnTo>
                  <a:pt x="25655" y="28535"/>
                </a:lnTo>
                <a:lnTo>
                  <a:pt x="35896" y="19312"/>
                </a:lnTo>
                <a:lnTo>
                  <a:pt x="47434" y="11682"/>
                </a:lnTo>
                <a:lnTo>
                  <a:pt x="60095" y="5821"/>
                </a:lnTo>
                <a:lnTo>
                  <a:pt x="73703" y="1902"/>
                </a:lnTo>
                <a:lnTo>
                  <a:pt x="88084" y="101"/>
                </a:lnTo>
                <a:lnTo>
                  <a:pt x="92455" y="0"/>
                </a:lnTo>
                <a:lnTo>
                  <a:pt x="107032" y="1142"/>
                </a:lnTo>
                <a:lnTo>
                  <a:pt x="120886" y="4453"/>
                </a:lnTo>
                <a:lnTo>
                  <a:pt x="133845" y="9759"/>
                </a:lnTo>
                <a:lnTo>
                  <a:pt x="145733" y="16884"/>
                </a:lnTo>
                <a:lnTo>
                  <a:pt x="156376" y="25655"/>
                </a:lnTo>
                <a:lnTo>
                  <a:pt x="165599" y="35896"/>
                </a:lnTo>
                <a:lnTo>
                  <a:pt x="173229" y="47434"/>
                </a:lnTo>
                <a:lnTo>
                  <a:pt x="179090" y="60095"/>
                </a:lnTo>
                <a:lnTo>
                  <a:pt x="183009" y="73703"/>
                </a:lnTo>
                <a:lnTo>
                  <a:pt x="184810" y="88084"/>
                </a:lnTo>
                <a:lnTo>
                  <a:pt x="184911" y="9245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77797" y="5846549"/>
            <a:ext cx="184911" cy="184911"/>
          </a:xfrm>
          <a:custGeom>
            <a:avLst/>
            <a:gdLst/>
            <a:ahLst/>
            <a:cxnLst/>
            <a:rect l="l" t="t" r="r" b="b"/>
            <a:pathLst>
              <a:path w="184911" h="184911">
                <a:moveTo>
                  <a:pt x="184911" y="92455"/>
                </a:moveTo>
                <a:lnTo>
                  <a:pt x="183769" y="107032"/>
                </a:lnTo>
                <a:lnTo>
                  <a:pt x="180458" y="120886"/>
                </a:lnTo>
                <a:lnTo>
                  <a:pt x="175152" y="133845"/>
                </a:lnTo>
                <a:lnTo>
                  <a:pt x="168027" y="145733"/>
                </a:lnTo>
                <a:lnTo>
                  <a:pt x="159256" y="156375"/>
                </a:lnTo>
                <a:lnTo>
                  <a:pt x="149015" y="165599"/>
                </a:lnTo>
                <a:lnTo>
                  <a:pt x="137477" y="173228"/>
                </a:lnTo>
                <a:lnTo>
                  <a:pt x="124816" y="179090"/>
                </a:lnTo>
                <a:lnTo>
                  <a:pt x="111208" y="183008"/>
                </a:lnTo>
                <a:lnTo>
                  <a:pt x="96827" y="184810"/>
                </a:lnTo>
                <a:lnTo>
                  <a:pt x="92455" y="184911"/>
                </a:lnTo>
                <a:lnTo>
                  <a:pt x="77879" y="183769"/>
                </a:lnTo>
                <a:lnTo>
                  <a:pt x="64025" y="180458"/>
                </a:lnTo>
                <a:lnTo>
                  <a:pt x="51066" y="175152"/>
                </a:lnTo>
                <a:lnTo>
                  <a:pt x="39178" y="168027"/>
                </a:lnTo>
                <a:lnTo>
                  <a:pt x="28535" y="159256"/>
                </a:lnTo>
                <a:lnTo>
                  <a:pt x="19312" y="149015"/>
                </a:lnTo>
                <a:lnTo>
                  <a:pt x="11682" y="137476"/>
                </a:lnTo>
                <a:lnTo>
                  <a:pt x="5821" y="124816"/>
                </a:lnTo>
                <a:lnTo>
                  <a:pt x="1902" y="111208"/>
                </a:lnTo>
                <a:lnTo>
                  <a:pt x="101" y="96827"/>
                </a:lnTo>
                <a:lnTo>
                  <a:pt x="0" y="92455"/>
                </a:lnTo>
                <a:lnTo>
                  <a:pt x="1142" y="77879"/>
                </a:lnTo>
                <a:lnTo>
                  <a:pt x="4453" y="64024"/>
                </a:lnTo>
                <a:lnTo>
                  <a:pt x="9759" y="51066"/>
                </a:lnTo>
                <a:lnTo>
                  <a:pt x="16884" y="39178"/>
                </a:lnTo>
                <a:lnTo>
                  <a:pt x="25655" y="28535"/>
                </a:lnTo>
                <a:lnTo>
                  <a:pt x="35896" y="19312"/>
                </a:lnTo>
                <a:lnTo>
                  <a:pt x="47434" y="11682"/>
                </a:lnTo>
                <a:lnTo>
                  <a:pt x="60095" y="5821"/>
                </a:lnTo>
                <a:lnTo>
                  <a:pt x="73703" y="1902"/>
                </a:lnTo>
                <a:lnTo>
                  <a:pt x="88084" y="101"/>
                </a:lnTo>
                <a:lnTo>
                  <a:pt x="92455" y="0"/>
                </a:lnTo>
                <a:lnTo>
                  <a:pt x="107032" y="1142"/>
                </a:lnTo>
                <a:lnTo>
                  <a:pt x="120886" y="4453"/>
                </a:lnTo>
                <a:lnTo>
                  <a:pt x="133845" y="9759"/>
                </a:lnTo>
                <a:lnTo>
                  <a:pt x="145733" y="16884"/>
                </a:lnTo>
                <a:lnTo>
                  <a:pt x="156376" y="25655"/>
                </a:lnTo>
                <a:lnTo>
                  <a:pt x="165599" y="35896"/>
                </a:lnTo>
                <a:lnTo>
                  <a:pt x="173229" y="47434"/>
                </a:lnTo>
                <a:lnTo>
                  <a:pt x="179090" y="60095"/>
                </a:lnTo>
                <a:lnTo>
                  <a:pt x="183009" y="73703"/>
                </a:lnTo>
                <a:lnTo>
                  <a:pt x="184810" y="88084"/>
                </a:lnTo>
                <a:lnTo>
                  <a:pt x="184911" y="92455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1745809" y="901824"/>
            <a:ext cx="794715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#1</a:t>
            </a:r>
            <a:endParaRPr sz="4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92544" y="901824"/>
            <a:ext cx="2452827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Practical</a:t>
            </a:r>
            <a:endParaRPr sz="4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097390" y="901824"/>
            <a:ext cx="3333089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Take-Away:</a:t>
            </a:r>
            <a:endParaRPr sz="4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57380" y="2303785"/>
            <a:ext cx="1865782" cy="1335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06680" marR="118262" algn="ctr">
              <a:lnSpc>
                <a:spcPts val="5005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Know</a:t>
            </a:r>
            <a:endParaRPr sz="4800">
              <a:latin typeface="Arial"/>
              <a:cs typeface="Arial"/>
            </a:endParaRPr>
          </a:p>
          <a:p>
            <a:pPr algn="ctr">
              <a:lnSpc>
                <a:spcPts val="5515"/>
              </a:lnSpc>
              <a:spcBef>
                <a:spcPts val="25"/>
              </a:spcBef>
            </a:pPr>
            <a:r>
              <a:rPr dirty="0" smtClean="0" baseline="-1207" sz="7200" spc="0">
                <a:latin typeface="Arial"/>
                <a:cs typeface="Arial"/>
              </a:rPr>
              <a:t>atomic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02639" y="2303785"/>
            <a:ext cx="123484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how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89505" y="2303785"/>
            <a:ext cx="6246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to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266161" y="2303785"/>
            <a:ext cx="7947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do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12895" y="2303785"/>
            <a:ext cx="24534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lock-free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0902" y="3004766"/>
            <a:ext cx="3097174" cy="1335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5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transaction</a:t>
            </a:r>
            <a:endParaRPr sz="4800">
              <a:latin typeface="Arial"/>
              <a:cs typeface="Arial"/>
            </a:endParaRPr>
          </a:p>
          <a:p>
            <a:pPr marL="1064882" marR="91439">
              <a:lnSpc>
                <a:spcPts val="5515"/>
              </a:lnSpc>
              <a:spcBef>
                <a:spcPts val="25"/>
              </a:spcBef>
            </a:pPr>
            <a:r>
              <a:rPr dirty="0" smtClean="0" baseline="-1207" sz="7200" spc="0">
                <a:latin typeface="Arial"/>
                <a:cs typeface="Arial"/>
              </a:rPr>
              <a:t>h/w.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70095" y="3004766"/>
            <a:ext cx="7947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16830" y="3004766"/>
            <a:ext cx="130251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your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8053" y="5169103"/>
            <a:ext cx="6450651" cy="9717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40"/>
              </a:lnSpc>
              <a:spcBef>
                <a:spcPts val="182"/>
              </a:spcBef>
            </a:pPr>
            <a:r>
              <a:rPr dirty="0" smtClean="0" sz="3450" spc="0">
                <a:solidFill>
                  <a:srgbClr val="0000FF"/>
                </a:solidFill>
                <a:latin typeface="Arial"/>
                <a:cs typeface="Arial"/>
              </a:rPr>
              <a:t>The</a:t>
            </a:r>
            <a:r>
              <a:rPr dirty="0" smtClean="0" sz="34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3450" spc="0">
                <a:solidFill>
                  <a:srgbClr val="0000FF"/>
                </a:solidFill>
                <a:latin typeface="Arial"/>
                <a:cs typeface="Arial"/>
              </a:rPr>
              <a:t>fundamental</a:t>
            </a:r>
            <a:r>
              <a:rPr dirty="0" smtClean="0" sz="34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3450" spc="0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mtClean="0" sz="34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3450" spc="0">
                <a:solidFill>
                  <a:srgbClr val="0000FF"/>
                </a:solidFill>
                <a:latin typeface="Arial"/>
                <a:cs typeface="Arial"/>
              </a:rPr>
              <a:t>operation.</a:t>
            </a:r>
            <a:endParaRPr sz="3450">
              <a:latin typeface="Arial"/>
              <a:cs typeface="Arial"/>
            </a:endParaRPr>
          </a:p>
          <a:p>
            <a:pPr marL="12700" marR="0">
              <a:lnSpc>
                <a:spcPct val="95825"/>
              </a:lnSpc>
            </a:pPr>
            <a:r>
              <a:rPr dirty="0" smtClean="0" sz="3450" spc="0">
                <a:solidFill>
                  <a:srgbClr val="0000FF"/>
                </a:solidFill>
                <a:latin typeface="Arial"/>
                <a:cs typeface="Arial"/>
              </a:rPr>
              <a:t>Lock-free</a:t>
            </a:r>
            <a:r>
              <a:rPr dirty="0" smtClean="0" sz="34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3450" spc="0">
                <a:solidFill>
                  <a:srgbClr val="0000FF"/>
                </a:solidFill>
                <a:latin typeface="Arial"/>
                <a:cs typeface="Arial"/>
              </a:rPr>
              <a:t>techniques</a:t>
            </a:r>
            <a:r>
              <a:rPr dirty="0" smtClean="0" sz="34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3450" spc="0">
                <a:solidFill>
                  <a:srgbClr val="0000FF"/>
                </a:solidFill>
                <a:latin typeface="Arial"/>
                <a:cs typeface="Arial"/>
              </a:rPr>
              <a:t>built</a:t>
            </a:r>
            <a:r>
              <a:rPr dirty="0" smtClean="0" sz="34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3450" spc="0">
                <a:solidFill>
                  <a:srgbClr val="0000FF"/>
                </a:solidFill>
                <a:latin typeface="Arial"/>
                <a:cs typeface="Arial"/>
              </a:rPr>
              <a:t>on</a:t>
            </a:r>
            <a:r>
              <a:rPr dirty="0" smtClean="0" sz="34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3450" spc="0">
                <a:solidFill>
                  <a:srgbClr val="0000FF"/>
                </a:solidFill>
                <a:latin typeface="Arial"/>
                <a:cs typeface="Arial"/>
              </a:rPr>
              <a:t>top</a:t>
            </a:r>
            <a:endParaRPr sz="34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29218" y="5675215"/>
            <a:ext cx="1386704" cy="4656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40"/>
              </a:lnSpc>
              <a:spcBef>
                <a:spcPts val="182"/>
              </a:spcBef>
            </a:pPr>
            <a:r>
              <a:rPr dirty="0" smtClean="0" sz="3450" spc="0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mtClean="0" sz="34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3450" spc="0">
                <a:solidFill>
                  <a:srgbClr val="0000FF"/>
                </a:solidFill>
                <a:latin typeface="Arial"/>
                <a:cs typeface="Arial"/>
              </a:rPr>
              <a:t>this.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92100" y="352296"/>
            <a:ext cx="1250560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Note</a:t>
            </a:r>
            <a:endParaRPr sz="42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92100" y="1853677"/>
            <a:ext cx="5117591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In-order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and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out-of-order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refers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to</a:t>
            </a:r>
            <a:endParaRPr sz="2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7302" y="1853677"/>
            <a:ext cx="1562607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load/store</a:t>
            </a:r>
            <a:endParaRPr sz="2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007521" y="1853677"/>
            <a:ext cx="715602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unit.</a:t>
            </a:r>
            <a:endParaRPr sz="2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2100" y="2632240"/>
            <a:ext cx="752855" cy="7533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AKA</a:t>
            </a:r>
            <a:endParaRPr sz="26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dirty="0" smtClean="0" sz="2650" spc="0">
                <a:latin typeface="Arial"/>
                <a:cs typeface="Arial"/>
              </a:rPr>
              <a:t>AKA</a:t>
            </a:r>
            <a:endParaRPr sz="2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2566" y="2632240"/>
            <a:ext cx="4309871" cy="7533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weakly-ordered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loads/stores</a:t>
            </a:r>
            <a:endParaRPr sz="2650">
              <a:latin typeface="Arial"/>
              <a:cs typeface="Arial"/>
            </a:endParaRPr>
          </a:p>
          <a:p>
            <a:pPr marL="12700" marR="50799">
              <a:lnSpc>
                <a:spcPct val="95825"/>
              </a:lnSpc>
            </a:pPr>
            <a:r>
              <a:rPr dirty="0" smtClean="0" sz="2650" spc="0">
                <a:latin typeface="Arial"/>
                <a:cs typeface="Arial"/>
              </a:rPr>
              <a:t>load/store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re-ordering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2100" y="4189366"/>
            <a:ext cx="771821" cy="7533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0799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e.g.</a:t>
            </a:r>
            <a:endParaRPr sz="26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dirty="0" smtClean="0" sz="2650" spc="0">
                <a:latin typeface="Arial"/>
                <a:cs typeface="Arial"/>
              </a:rPr>
              <a:t>SPU</a:t>
            </a:r>
            <a:endParaRPr sz="2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1531" y="4578648"/>
            <a:ext cx="3255602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is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in-order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processor,</a:t>
            </a:r>
            <a:endParaRPr sz="2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2100" y="4967929"/>
            <a:ext cx="5473191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but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MFC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on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SPU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is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not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(out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of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order</a:t>
            </a:r>
            <a:endParaRPr sz="2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782902" y="4967929"/>
            <a:ext cx="1110487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DMAs)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407467" y="3106686"/>
            <a:ext cx="245404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Knowing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13533" y="3106686"/>
            <a:ext cx="106476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h/w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030320" y="3106686"/>
            <a:ext cx="1810308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allows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92648" y="3106686"/>
            <a:ext cx="1946859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adding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23207" y="3807666"/>
            <a:ext cx="221630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minimal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91528" y="3807666"/>
            <a:ext cx="137017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sync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13725" y="3807666"/>
            <a:ext cx="191150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points.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355603" y="5910607"/>
            <a:ext cx="153842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And..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4271218" y="2154186"/>
            <a:ext cx="170789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Okay,</a:t>
            </a:r>
            <a:endParaRPr sz="4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44401" y="2855166"/>
            <a:ext cx="861771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So</a:t>
            </a:r>
            <a:endParaRPr sz="4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58192" y="2855166"/>
            <a:ext cx="123484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now</a:t>
            </a:r>
            <a:endParaRPr sz="4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845057" y="2855166"/>
            <a:ext cx="140370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what</a:t>
            </a:r>
            <a:endParaRPr sz="4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00782" y="2855166"/>
            <a:ext cx="177739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needs</a:t>
            </a:r>
            <a:endParaRPr sz="4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30192" y="2855166"/>
            <a:ext cx="1471371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to</a:t>
            </a:r>
            <a:r>
              <a:rPr dirty="0" smtClean="0" sz="4800" spc="0">
                <a:latin typeface="Arial"/>
                <a:cs typeface="Arial"/>
              </a:rPr>
              <a:t> </a:t>
            </a:r>
            <a:r>
              <a:rPr dirty="0" smtClean="0" sz="4800" spc="0">
                <a:latin typeface="Arial"/>
                <a:cs typeface="Arial"/>
              </a:rPr>
              <a:t>be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33301" y="3556146"/>
            <a:ext cx="2115718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defined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1038" y="3556146"/>
            <a:ext cx="356839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BEFORE</a:t>
            </a:r>
            <a:r>
              <a:rPr dirty="0" smtClean="0" sz="4800" spc="0">
                <a:latin typeface="Arial"/>
                <a:cs typeface="Arial"/>
              </a:rPr>
              <a:t> </a:t>
            </a:r>
            <a:r>
              <a:rPr dirty="0" smtClean="0" sz="4800" spc="0">
                <a:latin typeface="Arial"/>
                <a:cs typeface="Arial"/>
              </a:rPr>
              <a:t>we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21453" y="3556146"/>
            <a:ext cx="10995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can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872987" y="3556146"/>
            <a:ext cx="143845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even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11672" y="4257127"/>
            <a:ext cx="1607921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begin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71613" y="4257127"/>
            <a:ext cx="6246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to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8269" y="4257127"/>
            <a:ext cx="177678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define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77069" y="4257127"/>
            <a:ext cx="96357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the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892662" y="4257127"/>
            <a:ext cx="1641449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data?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51180" y="198840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40" h="142240">
                <a:moveTo>
                  <a:pt x="142240" y="71120"/>
                </a:moveTo>
                <a:lnTo>
                  <a:pt x="140766" y="85594"/>
                </a:lnTo>
                <a:lnTo>
                  <a:pt x="136540" y="99062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20" y="142240"/>
                </a:lnTo>
                <a:lnTo>
                  <a:pt x="56645" y="140766"/>
                </a:lnTo>
                <a:lnTo>
                  <a:pt x="43177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8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20" y="0"/>
                </a:lnTo>
                <a:lnTo>
                  <a:pt x="85594" y="1473"/>
                </a:lnTo>
                <a:lnTo>
                  <a:pt x="99061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551180" y="2377685"/>
            <a:ext cx="142240" cy="142239"/>
          </a:xfrm>
          <a:custGeom>
            <a:avLst/>
            <a:gdLst/>
            <a:ahLst/>
            <a:cxnLst/>
            <a:rect l="l" t="t" r="r" b="b"/>
            <a:pathLst>
              <a:path w="142240" h="142239">
                <a:moveTo>
                  <a:pt x="142240" y="71120"/>
                </a:moveTo>
                <a:lnTo>
                  <a:pt x="140766" y="85594"/>
                </a:lnTo>
                <a:lnTo>
                  <a:pt x="136540" y="99062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20" y="142240"/>
                </a:lnTo>
                <a:lnTo>
                  <a:pt x="56645" y="140766"/>
                </a:lnTo>
                <a:lnTo>
                  <a:pt x="43178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7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20" y="0"/>
                </a:lnTo>
                <a:lnTo>
                  <a:pt x="85594" y="1473"/>
                </a:lnTo>
                <a:lnTo>
                  <a:pt x="99062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2100" y="352296"/>
            <a:ext cx="3657532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Expectations...</a:t>
            </a:r>
            <a:endParaRPr sz="42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00100" y="1853677"/>
            <a:ext cx="9064074" cy="7533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Start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to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unlearn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"traditional"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approach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to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concurrency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issues</a:t>
            </a:r>
            <a:endParaRPr sz="2650">
              <a:latin typeface="Arial"/>
              <a:cs typeface="Arial"/>
            </a:endParaRPr>
          </a:p>
          <a:p>
            <a:pPr marL="12700" marR="50799">
              <a:lnSpc>
                <a:spcPct val="95825"/>
              </a:lnSpc>
            </a:pPr>
            <a:r>
              <a:rPr dirty="0" smtClean="0" sz="2650" spc="0">
                <a:latin typeface="Arial"/>
                <a:cs typeface="Arial"/>
              </a:rPr>
              <a:t>Assume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some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knowledge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of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concurrency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approaches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052215" y="2095437"/>
            <a:ext cx="133543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Why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39664" y="2095437"/>
            <a:ext cx="17091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would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200799" y="2095437"/>
            <a:ext cx="130251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data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555330" y="2095437"/>
            <a:ext cx="279176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structures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399114" y="2095437"/>
            <a:ext cx="7947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be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00845" y="2796418"/>
            <a:ext cx="231749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different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370360" y="2796418"/>
            <a:ext cx="827633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for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50013" y="2796418"/>
            <a:ext cx="299598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concurrent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847207" y="3497398"/>
            <a:ext cx="2556459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designs?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1114934" y="1113491"/>
            <a:ext cx="895908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Do</a:t>
            </a:r>
            <a:endParaRPr sz="4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62862" y="1113491"/>
            <a:ext cx="1132433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that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47315" y="1113491"/>
            <a:ext cx="1133652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and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432987" y="1113491"/>
            <a:ext cx="1757273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you're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42280" y="1113491"/>
            <a:ext cx="794715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089014" y="1113491"/>
            <a:ext cx="1302512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your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070809" y="1814472"/>
            <a:ext cx="136956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way.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80055" y="4692853"/>
            <a:ext cx="2193713" cy="4656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40"/>
              </a:lnSpc>
              <a:spcBef>
                <a:spcPts val="182"/>
              </a:spcBef>
            </a:pPr>
            <a:r>
              <a:rPr dirty="0" smtClean="0" sz="3450" spc="0">
                <a:latin typeface="Arial"/>
                <a:cs typeface="Arial"/>
              </a:rPr>
              <a:t>Next</a:t>
            </a:r>
            <a:r>
              <a:rPr dirty="0" smtClean="0" sz="3450" spc="0">
                <a:latin typeface="Arial"/>
                <a:cs typeface="Arial"/>
              </a:rPr>
              <a:t> </a:t>
            </a:r>
            <a:r>
              <a:rPr dirty="0" smtClean="0" sz="3450" spc="0">
                <a:latin typeface="Arial"/>
                <a:cs typeface="Arial"/>
              </a:rPr>
              <a:t>set</a:t>
            </a:r>
            <a:r>
              <a:rPr dirty="0" smtClean="0" sz="3450" spc="0">
                <a:latin typeface="Arial"/>
                <a:cs typeface="Arial"/>
              </a:rPr>
              <a:t> </a:t>
            </a:r>
            <a:r>
              <a:rPr dirty="0" smtClean="0" sz="3450" spc="0">
                <a:latin typeface="Arial"/>
                <a:cs typeface="Arial"/>
              </a:rPr>
              <a:t>of</a:t>
            </a:r>
            <a:endParaRPr sz="34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04282" y="4692853"/>
            <a:ext cx="2903422" cy="4656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40"/>
              </a:lnSpc>
              <a:spcBef>
                <a:spcPts val="182"/>
              </a:spcBef>
            </a:pPr>
            <a:r>
              <a:rPr dirty="0" smtClean="0" sz="3450" spc="0">
                <a:latin typeface="Arial"/>
                <a:cs typeface="Arial"/>
              </a:rPr>
              <a:t>talks</a:t>
            </a:r>
            <a:r>
              <a:rPr dirty="0" smtClean="0" sz="3450" spc="0">
                <a:latin typeface="Arial"/>
                <a:cs typeface="Arial"/>
              </a:rPr>
              <a:t> </a:t>
            </a:r>
            <a:r>
              <a:rPr dirty="0" smtClean="0" sz="3450" spc="0">
                <a:latin typeface="Arial"/>
                <a:cs typeface="Arial"/>
              </a:rPr>
              <a:t>will</a:t>
            </a:r>
            <a:r>
              <a:rPr dirty="0" smtClean="0" sz="3450" spc="0">
                <a:latin typeface="Arial"/>
                <a:cs typeface="Arial"/>
              </a:rPr>
              <a:t> </a:t>
            </a:r>
            <a:r>
              <a:rPr dirty="0" smtClean="0" sz="3450" spc="0">
                <a:latin typeface="Arial"/>
                <a:cs typeface="Arial"/>
              </a:rPr>
              <a:t>apply</a:t>
            </a:r>
            <a:endParaRPr sz="34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438219" y="4692853"/>
            <a:ext cx="1167891" cy="9717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40"/>
              </a:lnSpc>
              <a:spcBef>
                <a:spcPts val="182"/>
              </a:spcBef>
            </a:pPr>
            <a:r>
              <a:rPr dirty="0" smtClean="0" sz="3450" spc="0">
                <a:latin typeface="Arial"/>
                <a:cs typeface="Arial"/>
              </a:rPr>
              <a:t>these</a:t>
            </a:r>
            <a:endParaRPr sz="3450">
              <a:latin typeface="Arial"/>
              <a:cs typeface="Arial"/>
            </a:endParaRPr>
          </a:p>
          <a:p>
            <a:pPr marL="39115" marR="66039">
              <a:lnSpc>
                <a:spcPct val="95825"/>
              </a:lnSpc>
            </a:pPr>
            <a:r>
              <a:rPr dirty="0" smtClean="0" sz="3450" spc="0">
                <a:latin typeface="Arial"/>
                <a:cs typeface="Arial"/>
              </a:rPr>
              <a:t>for</a:t>
            </a:r>
            <a:endParaRPr sz="34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280055" y="5198965"/>
            <a:ext cx="5154066" cy="9717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640"/>
              </a:lnSpc>
              <a:spcBef>
                <a:spcPts val="182"/>
              </a:spcBef>
            </a:pPr>
            <a:r>
              <a:rPr dirty="0" smtClean="0" sz="3450" spc="0">
                <a:latin typeface="Arial"/>
                <a:cs typeface="Arial"/>
              </a:rPr>
              <a:t>lessons</a:t>
            </a:r>
            <a:r>
              <a:rPr dirty="0" smtClean="0" sz="3450" spc="0">
                <a:latin typeface="Arial"/>
                <a:cs typeface="Arial"/>
              </a:rPr>
              <a:t> </a:t>
            </a:r>
            <a:r>
              <a:rPr dirty="0" smtClean="0" sz="3450" spc="0">
                <a:latin typeface="Arial"/>
                <a:cs typeface="Arial"/>
              </a:rPr>
              <a:t>to</a:t>
            </a:r>
            <a:r>
              <a:rPr dirty="0" smtClean="0" sz="3450" spc="0">
                <a:latin typeface="Arial"/>
                <a:cs typeface="Arial"/>
              </a:rPr>
              <a:t> </a:t>
            </a:r>
            <a:r>
              <a:rPr dirty="0" smtClean="0" sz="3450" spc="0">
                <a:latin typeface="Arial"/>
                <a:cs typeface="Arial"/>
              </a:rPr>
              <a:t>optimizing</a:t>
            </a:r>
            <a:r>
              <a:rPr dirty="0" smtClean="0" sz="3450" spc="0">
                <a:latin typeface="Arial"/>
                <a:cs typeface="Arial"/>
              </a:rPr>
              <a:t> </a:t>
            </a:r>
            <a:r>
              <a:rPr dirty="0" smtClean="0" sz="3450" spc="0">
                <a:latin typeface="Arial"/>
                <a:cs typeface="Arial"/>
              </a:rPr>
              <a:t>data</a:t>
            </a:r>
            <a:endParaRPr sz="3450">
              <a:latin typeface="Arial"/>
              <a:cs typeface="Arial"/>
            </a:endParaRPr>
          </a:p>
          <a:p>
            <a:pPr marL="12700" marR="66039">
              <a:lnSpc>
                <a:spcPct val="95825"/>
              </a:lnSpc>
            </a:pPr>
            <a:r>
              <a:rPr dirty="0" smtClean="0" sz="3450" spc="0">
                <a:latin typeface="Arial"/>
                <a:cs typeface="Arial"/>
              </a:rPr>
              <a:t>specific</a:t>
            </a:r>
            <a:r>
              <a:rPr dirty="0" smtClean="0" sz="3450" spc="0">
                <a:latin typeface="Arial"/>
                <a:cs typeface="Arial"/>
              </a:rPr>
              <a:t> </a:t>
            </a:r>
            <a:r>
              <a:rPr dirty="0" smtClean="0" sz="3450" spc="0">
                <a:latin typeface="Arial"/>
                <a:cs typeface="Arial"/>
              </a:rPr>
              <a:t>examples.</a:t>
            </a:r>
            <a:endParaRPr sz="34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867358" y="1695575"/>
            <a:ext cx="103063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But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950008" y="1695575"/>
            <a:ext cx="96357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the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65601" y="1695575"/>
            <a:ext cx="315630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"optimized"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73926" y="1695575"/>
            <a:ext cx="1166571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part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392516" y="1695575"/>
            <a:ext cx="96296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will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13941" y="2396555"/>
            <a:ext cx="26235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introduce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89476" y="2396555"/>
            <a:ext cx="29283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something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69810" y="2396555"/>
            <a:ext cx="174142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new...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108622" y="4604539"/>
            <a:ext cx="3999585" cy="431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370"/>
              </a:lnSpc>
              <a:spcBef>
                <a:spcPts val="168"/>
              </a:spcBef>
            </a:pPr>
            <a:r>
              <a:rPr dirty="0" smtClean="0" sz="3200" spc="0">
                <a:latin typeface="Arial"/>
                <a:cs typeface="Arial"/>
              </a:rPr>
              <a:t>Here's</a:t>
            </a:r>
            <a:r>
              <a:rPr dirty="0" smtClean="0" sz="3200" spc="0">
                <a:latin typeface="Arial"/>
                <a:cs typeface="Arial"/>
              </a:rPr>
              <a:t> </a:t>
            </a:r>
            <a:r>
              <a:rPr dirty="0" smtClean="0" sz="3200" spc="0">
                <a:latin typeface="Arial"/>
                <a:cs typeface="Arial"/>
              </a:rPr>
              <a:t>a</a:t>
            </a:r>
            <a:r>
              <a:rPr dirty="0" smtClean="0" sz="3200" spc="0">
                <a:latin typeface="Arial"/>
                <a:cs typeface="Arial"/>
              </a:rPr>
              <a:t> </a:t>
            </a:r>
            <a:r>
              <a:rPr dirty="0" smtClean="0" sz="3200" spc="0">
                <a:latin typeface="Arial"/>
                <a:cs typeface="Arial"/>
              </a:rPr>
              <a:t>little</a:t>
            </a:r>
            <a:r>
              <a:rPr dirty="0" smtClean="0" sz="3200" spc="0">
                <a:latin typeface="Arial"/>
                <a:cs typeface="Arial"/>
              </a:rPr>
              <a:t> </a:t>
            </a:r>
            <a:r>
              <a:rPr dirty="0" smtClean="0" sz="3200" spc="0">
                <a:latin typeface="Arial"/>
                <a:cs typeface="Arial"/>
              </a:rPr>
              <a:t>teaser...</a:t>
            </a:r>
            <a:endParaRPr sz="3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292100" y="352296"/>
            <a:ext cx="2033016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Thanks!</a:t>
            </a:r>
            <a:endParaRPr sz="4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2100" y="1853677"/>
            <a:ext cx="9354311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  <a:hlinkClick r:id="rId3"/>
              </a:rPr>
              <a:t>Great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feedback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from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Bjoern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Knafla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(@bjoernknafla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on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twitter).</a:t>
            </a:r>
            <a:endParaRPr sz="26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2100" y="2242958"/>
            <a:ext cx="734567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Plus</a:t>
            </a:r>
            <a:endParaRPr sz="26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44278" y="2242958"/>
            <a:ext cx="7149253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he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came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up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with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the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name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for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the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presentation.</a:t>
            </a:r>
            <a:endParaRPr sz="26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92100" y="3021521"/>
            <a:ext cx="734567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Also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44278" y="3021521"/>
            <a:ext cx="7272189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  <a:hlinkClick r:id="rId2"/>
              </a:rPr>
              <a:t>thanks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for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feedback: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@MarcoSalvi,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@rickmolloy</a:t>
            </a:r>
            <a:endParaRPr sz="2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100" y="3800084"/>
            <a:ext cx="734567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Also</a:t>
            </a:r>
            <a:endParaRPr sz="2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44278" y="3800084"/>
            <a:ext cx="8428397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thanks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Rob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Wyatt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for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feedback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-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and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for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suggestions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on</a:t>
            </a:r>
            <a:endParaRPr sz="2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92100" y="4189366"/>
            <a:ext cx="8806010" cy="7533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even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more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fun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problems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and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complex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cases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that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we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could</a:t>
            </a:r>
            <a:endParaRPr sz="2650">
              <a:latin typeface="Arial"/>
              <a:cs typeface="Arial"/>
            </a:endParaRPr>
          </a:p>
          <a:p>
            <a:pPr marL="12700" marR="50799">
              <a:lnSpc>
                <a:spcPct val="95825"/>
              </a:lnSpc>
            </a:pPr>
            <a:r>
              <a:rPr dirty="0" smtClean="0" sz="2650" spc="0">
                <a:latin typeface="Arial"/>
                <a:cs typeface="Arial"/>
              </a:rPr>
              <a:t>cover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to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make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the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presentation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even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longer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next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time.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551180" y="198840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40" h="142240">
                <a:moveTo>
                  <a:pt x="142240" y="71120"/>
                </a:moveTo>
                <a:lnTo>
                  <a:pt x="140766" y="85594"/>
                </a:lnTo>
                <a:lnTo>
                  <a:pt x="136540" y="99062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20" y="142240"/>
                </a:lnTo>
                <a:lnTo>
                  <a:pt x="56645" y="140766"/>
                </a:lnTo>
                <a:lnTo>
                  <a:pt x="43177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8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20" y="0"/>
                </a:lnTo>
                <a:lnTo>
                  <a:pt x="85594" y="1473"/>
                </a:lnTo>
                <a:lnTo>
                  <a:pt x="99061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551180" y="2377685"/>
            <a:ext cx="142240" cy="142239"/>
          </a:xfrm>
          <a:custGeom>
            <a:avLst/>
            <a:gdLst/>
            <a:ahLst/>
            <a:cxnLst/>
            <a:rect l="l" t="t" r="r" b="b"/>
            <a:pathLst>
              <a:path w="142240" h="142239">
                <a:moveTo>
                  <a:pt x="142240" y="71120"/>
                </a:moveTo>
                <a:lnTo>
                  <a:pt x="140766" y="85594"/>
                </a:lnTo>
                <a:lnTo>
                  <a:pt x="136540" y="99062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20" y="142240"/>
                </a:lnTo>
                <a:lnTo>
                  <a:pt x="56645" y="140766"/>
                </a:lnTo>
                <a:lnTo>
                  <a:pt x="43178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7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20" y="0"/>
                </a:lnTo>
                <a:lnTo>
                  <a:pt x="85594" y="1473"/>
                </a:lnTo>
                <a:lnTo>
                  <a:pt x="99062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551180" y="276696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40" h="142240">
                <a:moveTo>
                  <a:pt x="142240" y="71120"/>
                </a:moveTo>
                <a:lnTo>
                  <a:pt x="140766" y="85594"/>
                </a:lnTo>
                <a:lnTo>
                  <a:pt x="136540" y="99062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20" y="142240"/>
                </a:lnTo>
                <a:lnTo>
                  <a:pt x="56645" y="140766"/>
                </a:lnTo>
                <a:lnTo>
                  <a:pt x="43177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8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20" y="0"/>
                </a:lnTo>
                <a:lnTo>
                  <a:pt x="85594" y="1473"/>
                </a:lnTo>
                <a:lnTo>
                  <a:pt x="99061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2100" y="352296"/>
            <a:ext cx="8715857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Why</a:t>
            </a:r>
            <a:r>
              <a:rPr dirty="0" smtClean="0" sz="4250" spc="0">
                <a:latin typeface="Arial"/>
                <a:cs typeface="Arial"/>
              </a:rPr>
              <a:t> </a:t>
            </a:r>
            <a:r>
              <a:rPr dirty="0" smtClean="0" sz="4250" spc="0">
                <a:latin typeface="Arial"/>
                <a:cs typeface="Arial"/>
              </a:rPr>
              <a:t>would</a:t>
            </a:r>
            <a:r>
              <a:rPr dirty="0" smtClean="0" sz="4250" spc="0">
                <a:latin typeface="Arial"/>
                <a:cs typeface="Arial"/>
              </a:rPr>
              <a:t> </a:t>
            </a:r>
            <a:r>
              <a:rPr dirty="0" smtClean="0" sz="4250" spc="0">
                <a:latin typeface="Arial"/>
                <a:cs typeface="Arial"/>
              </a:rPr>
              <a:t>data</a:t>
            </a:r>
            <a:r>
              <a:rPr dirty="0" smtClean="0" sz="4250" spc="0">
                <a:latin typeface="Arial"/>
                <a:cs typeface="Arial"/>
              </a:rPr>
              <a:t> </a:t>
            </a:r>
            <a:r>
              <a:rPr dirty="0" smtClean="0" sz="4250" spc="0">
                <a:latin typeface="Arial"/>
                <a:cs typeface="Arial"/>
              </a:rPr>
              <a:t>structures</a:t>
            </a:r>
            <a:r>
              <a:rPr dirty="0" smtClean="0" sz="4250" spc="0">
                <a:latin typeface="Arial"/>
                <a:cs typeface="Arial"/>
              </a:rPr>
              <a:t> </a:t>
            </a:r>
            <a:r>
              <a:rPr dirty="0" smtClean="0" sz="4250" spc="0">
                <a:latin typeface="Arial"/>
                <a:cs typeface="Arial"/>
              </a:rPr>
              <a:t>change?</a:t>
            </a:r>
            <a:endParaRPr sz="42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00100" y="1853677"/>
            <a:ext cx="8110389" cy="11426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0799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Doubly-linked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lists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solve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particular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set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of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problems</a:t>
            </a:r>
            <a:endParaRPr sz="2650">
              <a:latin typeface="Arial"/>
              <a:cs typeface="Arial"/>
            </a:endParaRPr>
          </a:p>
          <a:p>
            <a:pPr marL="12700" marR="50799">
              <a:lnSpc>
                <a:spcPct val="95825"/>
              </a:lnSpc>
            </a:pPr>
            <a:r>
              <a:rPr dirty="0" smtClean="0" sz="2650" spc="0">
                <a:latin typeface="Arial"/>
                <a:cs typeface="Arial"/>
              </a:rPr>
              <a:t>The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concurrent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"version"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is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different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problem</a:t>
            </a:r>
            <a:endParaRPr sz="26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  <a:spcBef>
                <a:spcPts val="15"/>
              </a:spcBef>
            </a:pPr>
            <a:r>
              <a:rPr dirty="0" smtClean="0" sz="2650" spc="0">
                <a:latin typeface="Arial"/>
                <a:cs typeface="Arial"/>
              </a:rPr>
              <a:t>Data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is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designed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around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the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problem(s)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being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solved.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292100" y="352296"/>
            <a:ext cx="4092109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It's</a:t>
            </a:r>
            <a:r>
              <a:rPr dirty="0" smtClean="0" sz="4250" spc="0">
                <a:latin typeface="Arial"/>
                <a:cs typeface="Arial"/>
              </a:rPr>
              <a:t> </a:t>
            </a:r>
            <a:r>
              <a:rPr dirty="0" smtClean="0" sz="4250" spc="0">
                <a:latin typeface="Arial"/>
                <a:cs typeface="Arial"/>
              </a:rPr>
              <a:t>always</a:t>
            </a:r>
            <a:r>
              <a:rPr dirty="0" smtClean="0" sz="4250" spc="0">
                <a:latin typeface="Arial"/>
                <a:cs typeface="Arial"/>
              </a:rPr>
              <a:t> </a:t>
            </a:r>
            <a:r>
              <a:rPr dirty="0" smtClean="0" sz="4250" spc="0">
                <a:latin typeface="Arial"/>
                <a:cs typeface="Arial"/>
              </a:rPr>
              <a:t>about</a:t>
            </a:r>
            <a:endParaRPr sz="4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27626" y="352296"/>
            <a:ext cx="859332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the</a:t>
            </a:r>
            <a:endParaRPr sz="42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0376" y="352296"/>
            <a:ext cx="1310707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data!</a:t>
            </a:r>
            <a:endParaRPr sz="4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100" y="1853677"/>
            <a:ext cx="4062645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I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will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repeat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this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point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lot.</a:t>
            </a:r>
            <a:endParaRPr sz="2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2100" y="2632240"/>
            <a:ext cx="941493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Why?</a:t>
            </a:r>
            <a:endParaRPr sz="2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92100" y="3410803"/>
            <a:ext cx="3488605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Because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it's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important!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51180" y="198840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40" h="142240">
                <a:moveTo>
                  <a:pt x="142240" y="71120"/>
                </a:moveTo>
                <a:lnTo>
                  <a:pt x="140766" y="85594"/>
                </a:lnTo>
                <a:lnTo>
                  <a:pt x="136540" y="99062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20" y="142240"/>
                </a:lnTo>
                <a:lnTo>
                  <a:pt x="56645" y="140766"/>
                </a:lnTo>
                <a:lnTo>
                  <a:pt x="43177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8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20" y="0"/>
                </a:lnTo>
                <a:lnTo>
                  <a:pt x="85594" y="1473"/>
                </a:lnTo>
                <a:lnTo>
                  <a:pt x="99061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551180" y="2377685"/>
            <a:ext cx="142240" cy="142239"/>
          </a:xfrm>
          <a:custGeom>
            <a:avLst/>
            <a:gdLst/>
            <a:ahLst/>
            <a:cxnLst/>
            <a:rect l="l" t="t" r="r" b="b"/>
            <a:pathLst>
              <a:path w="142240" h="142239">
                <a:moveTo>
                  <a:pt x="142240" y="71120"/>
                </a:moveTo>
                <a:lnTo>
                  <a:pt x="140766" y="85594"/>
                </a:lnTo>
                <a:lnTo>
                  <a:pt x="136540" y="99062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20" y="142240"/>
                </a:lnTo>
                <a:lnTo>
                  <a:pt x="56645" y="140766"/>
                </a:lnTo>
                <a:lnTo>
                  <a:pt x="43178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7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20" y="0"/>
                </a:lnTo>
                <a:lnTo>
                  <a:pt x="85594" y="1473"/>
                </a:lnTo>
                <a:lnTo>
                  <a:pt x="99062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2100" y="352296"/>
            <a:ext cx="3657532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Expectations...</a:t>
            </a:r>
            <a:endParaRPr sz="42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00100" y="1853677"/>
            <a:ext cx="7935605" cy="11426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349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Provide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the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rationale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behind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alternative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approaches</a:t>
            </a:r>
            <a:endParaRPr sz="2650">
              <a:latin typeface="Arial"/>
              <a:cs typeface="Arial"/>
            </a:endParaRPr>
          </a:p>
          <a:p>
            <a:pPr marL="12700">
              <a:lnSpc>
                <a:spcPct val="96400"/>
              </a:lnSpc>
            </a:pPr>
            <a:r>
              <a:rPr dirty="0" smtClean="0" sz="2650" spc="0">
                <a:latin typeface="Arial"/>
                <a:cs typeface="Arial"/>
              </a:rPr>
              <a:t>Understanding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why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data/solutions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are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fundamentally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different.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 txBox="1"/>
          <p:nvPr/>
        </p:nvSpPr>
        <p:spPr>
          <a:xfrm>
            <a:off x="292100" y="352296"/>
            <a:ext cx="3357338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The</a:t>
            </a:r>
            <a:r>
              <a:rPr dirty="0" smtClean="0" sz="4250" spc="0">
                <a:latin typeface="Arial"/>
                <a:cs typeface="Arial"/>
              </a:rPr>
              <a:t> </a:t>
            </a:r>
            <a:r>
              <a:rPr dirty="0" smtClean="0" sz="4250" spc="0">
                <a:latin typeface="Arial"/>
                <a:cs typeface="Arial"/>
              </a:rPr>
              <a:t>Question</a:t>
            </a:r>
            <a:endParaRPr sz="425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86641" y="1859321"/>
            <a:ext cx="3781551" cy="7533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Is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something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like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this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the</a:t>
            </a:r>
            <a:endParaRPr sz="2650">
              <a:latin typeface="Arial"/>
              <a:cs typeface="Arial"/>
            </a:endParaRPr>
          </a:p>
          <a:p>
            <a:pPr marL="12700" marR="50799">
              <a:lnSpc>
                <a:spcPct val="95825"/>
              </a:lnSpc>
            </a:pPr>
            <a:r>
              <a:rPr dirty="0" smtClean="0" sz="2650" spc="0">
                <a:latin typeface="Arial"/>
                <a:cs typeface="Arial"/>
              </a:rPr>
              <a:t>problem?</a:t>
            </a:r>
            <a:endParaRPr sz="26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085803" y="1859321"/>
            <a:ext cx="715941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best</a:t>
            </a:r>
            <a:endParaRPr sz="26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19355" y="1859321"/>
            <a:ext cx="734906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data</a:t>
            </a:r>
            <a:endParaRPr sz="265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71873" y="1859321"/>
            <a:ext cx="339005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fit</a:t>
            </a:r>
            <a:endParaRPr sz="26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28489" y="1859321"/>
            <a:ext cx="471085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for</a:t>
            </a:r>
            <a:endParaRPr sz="26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34967" y="1859321"/>
            <a:ext cx="622130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 i="1">
                <a:latin typeface="Arial"/>
                <a:cs typeface="Arial"/>
              </a:rPr>
              <a:t>any</a:t>
            </a:r>
            <a:endParaRPr sz="265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40781" y="1859321"/>
            <a:ext cx="1920578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concurrency</a:t>
            </a:r>
            <a:endParaRPr sz="26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86641" y="3022534"/>
            <a:ext cx="1295598" cy="74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struct</a:t>
            </a:r>
            <a:endParaRPr sz="2650">
              <a:latin typeface="Courier New"/>
              <a:cs typeface="Courier New"/>
            </a:endParaRPr>
          </a:p>
          <a:p>
            <a:pPr marL="12700" marR="50799">
              <a:lnSpc>
                <a:spcPct val="94401"/>
              </a:lnSpc>
            </a:pPr>
            <a:r>
              <a:rPr dirty="0" smtClean="0" sz="2650" spc="0">
                <a:latin typeface="Courier New"/>
                <a:cs typeface="Courier New"/>
              </a:rPr>
              <a:t>{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09272" y="3022534"/>
            <a:ext cx="889132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Node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99573" y="3789526"/>
            <a:ext cx="1492518" cy="11310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4487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Node*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94967"/>
              </a:lnSpc>
            </a:pPr>
            <a:r>
              <a:rPr dirty="0" smtClean="0" sz="2650" spc="0">
                <a:latin typeface="Courier New"/>
                <a:cs typeface="Courier New"/>
              </a:rPr>
              <a:t>Node*</a:t>
            </a:r>
            <a:r>
              <a:rPr dirty="0" smtClean="0" sz="2650" spc="0">
                <a:latin typeface="Courier New"/>
                <a:cs typeface="Courier New"/>
              </a:rPr>
              <a:t> </a:t>
            </a:r>
            <a:r>
              <a:rPr dirty="0" smtClean="0" sz="2650" spc="0">
                <a:latin typeface="Courier New"/>
                <a:cs typeface="Courier New"/>
              </a:rPr>
              <a:t>Packet*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725438" y="3789526"/>
            <a:ext cx="1098752" cy="11310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387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next;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2650" spc="0">
                <a:latin typeface="Courier New"/>
                <a:cs typeface="Courier New"/>
              </a:rPr>
              <a:t>prev;</a:t>
            </a:r>
            <a:endParaRPr sz="2650">
              <a:latin typeface="Courier New"/>
              <a:cs typeface="Courier New"/>
            </a:endParaRPr>
          </a:p>
          <a:p>
            <a:pPr marL="12700" marR="6387">
              <a:lnSpc>
                <a:spcPct val="94401"/>
              </a:lnSpc>
              <a:spcBef>
                <a:spcPts val="15"/>
              </a:spcBef>
            </a:pPr>
            <a:r>
              <a:rPr dirty="0" smtClean="0" sz="2650" spc="0">
                <a:latin typeface="Courier New"/>
                <a:cs typeface="Courier New"/>
              </a:rPr>
              <a:t>data;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6641" y="4940014"/>
            <a:ext cx="482666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};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6641" y="6495986"/>
            <a:ext cx="659383" cy="753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The</a:t>
            </a:r>
            <a:endParaRPr sz="2650">
              <a:latin typeface="Arial"/>
              <a:cs typeface="Arial"/>
            </a:endParaRPr>
          </a:p>
          <a:p>
            <a:pPr marL="12700" marR="19303">
              <a:lnSpc>
                <a:spcPct val="95825"/>
              </a:lnSpc>
            </a:pP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(i.e.</a:t>
            </a:r>
            <a:endParaRPr sz="2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44332" y="6495986"/>
            <a:ext cx="2954189" cy="7533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2003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structure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itself</a:t>
            </a:r>
            <a:endParaRPr sz="2650">
              <a:latin typeface="Arial"/>
              <a:cs typeface="Arial"/>
            </a:endParaRPr>
          </a:p>
          <a:p>
            <a:pPr marL="12700" marR="50799">
              <a:lnSpc>
                <a:spcPct val="95825"/>
              </a:lnSpc>
            </a:pP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local)</a:t>
            </a:r>
            <a:endParaRPr sz="2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916131" y="6495986"/>
            <a:ext cx="5136218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implies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different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kind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problem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 txBox="1"/>
          <p:nvPr/>
        </p:nvSpPr>
        <p:spPr>
          <a:xfrm>
            <a:off x="292100" y="352296"/>
            <a:ext cx="3628271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Defining</a:t>
            </a:r>
            <a:r>
              <a:rPr dirty="0" smtClean="0" sz="4250" spc="0">
                <a:latin typeface="Arial"/>
                <a:cs typeface="Arial"/>
              </a:rPr>
              <a:t> </a:t>
            </a:r>
            <a:r>
              <a:rPr dirty="0" smtClean="0" sz="4250" spc="0">
                <a:latin typeface="Arial"/>
                <a:cs typeface="Arial"/>
              </a:rPr>
              <a:t>Order</a:t>
            </a:r>
            <a:endParaRPr sz="42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92100" y="1849045"/>
            <a:ext cx="1295598" cy="74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struct</a:t>
            </a:r>
            <a:endParaRPr sz="2650">
              <a:latin typeface="Courier New"/>
              <a:cs typeface="Courier New"/>
            </a:endParaRPr>
          </a:p>
          <a:p>
            <a:pPr marL="12700" marR="50799">
              <a:lnSpc>
                <a:spcPct val="94401"/>
              </a:lnSpc>
            </a:pPr>
            <a:r>
              <a:rPr dirty="0" smtClean="0" sz="2650" spc="0">
                <a:latin typeface="Courier New"/>
                <a:cs typeface="Courier New"/>
              </a:rPr>
              <a:t>{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14731" y="1849045"/>
            <a:ext cx="889132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Node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05032" y="2616037"/>
            <a:ext cx="1492518" cy="11310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4487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Node*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94967"/>
              </a:lnSpc>
            </a:pPr>
            <a:r>
              <a:rPr dirty="0" smtClean="0" sz="2650" spc="0">
                <a:latin typeface="Courier New"/>
                <a:cs typeface="Courier New"/>
              </a:rPr>
              <a:t>Node*</a:t>
            </a:r>
            <a:r>
              <a:rPr dirty="0" smtClean="0" sz="2650" spc="0">
                <a:latin typeface="Courier New"/>
                <a:cs typeface="Courier New"/>
              </a:rPr>
              <a:t> </a:t>
            </a:r>
            <a:r>
              <a:rPr dirty="0" smtClean="0" sz="2650" spc="0">
                <a:latin typeface="Courier New"/>
                <a:cs typeface="Courier New"/>
              </a:rPr>
              <a:t>Packet*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730896" y="2616037"/>
            <a:ext cx="1098752" cy="11310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387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next;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2650" spc="0">
                <a:latin typeface="Courier New"/>
                <a:cs typeface="Courier New"/>
              </a:rPr>
              <a:t>prev;</a:t>
            </a:r>
            <a:endParaRPr sz="2650">
              <a:latin typeface="Courier New"/>
              <a:cs typeface="Courier New"/>
            </a:endParaRPr>
          </a:p>
          <a:p>
            <a:pPr marL="12700" marR="6387">
              <a:lnSpc>
                <a:spcPct val="94401"/>
              </a:lnSpc>
              <a:spcBef>
                <a:spcPts val="15"/>
              </a:spcBef>
            </a:pPr>
            <a:r>
              <a:rPr dirty="0" smtClean="0" sz="2650" spc="0">
                <a:latin typeface="Courier New"/>
                <a:cs typeface="Courier New"/>
              </a:rPr>
              <a:t>data;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948865" y="2616037"/>
            <a:ext cx="685899" cy="74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&lt;--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2650" spc="0" b="1">
                <a:solidFill>
                  <a:srgbClr val="FF0000"/>
                </a:solidFill>
                <a:latin typeface="Courier New"/>
                <a:cs typeface="Courier New"/>
              </a:rPr>
              <a:t>&lt;--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61798" y="2616037"/>
            <a:ext cx="1498831" cy="74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Defines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2650" spc="0" b="1">
                <a:solidFill>
                  <a:srgbClr val="FF0000"/>
                </a:solidFill>
                <a:latin typeface="Courier New"/>
                <a:cs typeface="Courier New"/>
              </a:rPr>
              <a:t>(That's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387662" y="2616037"/>
            <a:ext cx="482666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an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997362" y="2616037"/>
            <a:ext cx="1092365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order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387662" y="2999533"/>
            <a:ext cx="685899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the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00595" y="2999533"/>
            <a:ext cx="1498831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point.)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92100" y="3766525"/>
            <a:ext cx="482666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};</a:t>
            </a:r>
            <a:endParaRPr sz="26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292100" y="352296"/>
            <a:ext cx="4108907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Transform</a:t>
            </a:r>
            <a:r>
              <a:rPr dirty="0" smtClean="0" sz="4250" spc="0">
                <a:latin typeface="Arial"/>
                <a:cs typeface="Arial"/>
              </a:rPr>
              <a:t> </a:t>
            </a:r>
            <a:r>
              <a:rPr dirty="0" smtClean="0" sz="4250" spc="0">
                <a:latin typeface="Arial"/>
                <a:cs typeface="Arial"/>
              </a:rPr>
              <a:t>Order</a:t>
            </a:r>
            <a:endParaRPr sz="42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2100" y="1849045"/>
            <a:ext cx="1295598" cy="74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struct</a:t>
            </a:r>
            <a:endParaRPr sz="2650">
              <a:latin typeface="Courier New"/>
              <a:cs typeface="Courier New"/>
            </a:endParaRPr>
          </a:p>
          <a:p>
            <a:pPr marL="12700" marR="50799">
              <a:lnSpc>
                <a:spcPct val="94401"/>
              </a:lnSpc>
            </a:pPr>
            <a:r>
              <a:rPr dirty="0" smtClean="0" sz="2650" spc="0">
                <a:latin typeface="Courier New"/>
                <a:cs typeface="Courier New"/>
              </a:rPr>
              <a:t>{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714731" y="1849045"/>
            <a:ext cx="889132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Node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105032" y="2616037"/>
            <a:ext cx="1492518" cy="11310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4487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Node*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94967"/>
              </a:lnSpc>
            </a:pPr>
            <a:r>
              <a:rPr dirty="0" smtClean="0" sz="2650" spc="0">
                <a:latin typeface="Courier New"/>
                <a:cs typeface="Courier New"/>
              </a:rPr>
              <a:t>Node*</a:t>
            </a:r>
            <a:r>
              <a:rPr dirty="0" smtClean="0" sz="2650" spc="0">
                <a:latin typeface="Courier New"/>
                <a:cs typeface="Courier New"/>
              </a:rPr>
              <a:t> </a:t>
            </a:r>
            <a:r>
              <a:rPr dirty="0" smtClean="0" sz="2650" spc="0">
                <a:latin typeface="Courier New"/>
                <a:cs typeface="Courier New"/>
              </a:rPr>
              <a:t>Packet*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730896" y="2616037"/>
            <a:ext cx="1098752" cy="11310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387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next;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2650" spc="0">
                <a:latin typeface="Courier New"/>
                <a:cs typeface="Courier New"/>
              </a:rPr>
              <a:t>prev;</a:t>
            </a:r>
            <a:endParaRPr sz="2650">
              <a:latin typeface="Courier New"/>
              <a:cs typeface="Courier New"/>
            </a:endParaRPr>
          </a:p>
          <a:p>
            <a:pPr marL="12700" marR="6387">
              <a:lnSpc>
                <a:spcPct val="94401"/>
              </a:lnSpc>
              <a:spcBef>
                <a:spcPts val="15"/>
              </a:spcBef>
            </a:pPr>
            <a:r>
              <a:rPr dirty="0" smtClean="0" sz="2650" spc="0">
                <a:latin typeface="Courier New"/>
                <a:cs typeface="Courier New"/>
              </a:rPr>
              <a:t>data;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48865" y="2616037"/>
            <a:ext cx="685899" cy="74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&lt;--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2650" spc="0" b="1">
                <a:solidFill>
                  <a:srgbClr val="FF0000"/>
                </a:solidFill>
                <a:latin typeface="Courier New"/>
                <a:cs typeface="Courier New"/>
              </a:rPr>
              <a:t>&lt;--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61798" y="2616037"/>
            <a:ext cx="889132" cy="74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0799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But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2650" spc="0" b="1">
                <a:solidFill>
                  <a:srgbClr val="FF0000"/>
                </a:solidFill>
                <a:latin typeface="Courier New"/>
                <a:cs typeface="Courier New"/>
              </a:rPr>
              <a:t>this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574730" y="2616037"/>
            <a:ext cx="889132" cy="74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0799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WHY</a:t>
            </a:r>
            <a:endParaRPr sz="2650">
              <a:latin typeface="Courier New"/>
              <a:cs typeface="Courier New"/>
            </a:endParaRPr>
          </a:p>
          <a:p>
            <a:pPr marL="215933">
              <a:lnSpc>
                <a:spcPct val="94401"/>
              </a:lnSpc>
            </a:pPr>
            <a:r>
              <a:rPr dirty="0" smtClean="0" sz="2650" spc="0" b="1">
                <a:solidFill>
                  <a:srgbClr val="FF0000"/>
                </a:solidFill>
                <a:latin typeface="Courier New"/>
                <a:cs typeface="Courier New"/>
              </a:rPr>
              <a:t>way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87662" y="2616037"/>
            <a:ext cx="482666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is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97362" y="2616037"/>
            <a:ext cx="482666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it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607061" y="2616037"/>
            <a:ext cx="1498831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defined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90895" y="2999533"/>
            <a:ext cx="482666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in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00595" y="2999533"/>
            <a:ext cx="685899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1st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13527" y="2999533"/>
            <a:ext cx="1295598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place?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92100" y="3766525"/>
            <a:ext cx="482666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};</a:t>
            </a:r>
            <a:endParaRPr sz="265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bject 22"/>
          <p:cNvSpPr/>
          <p:nvPr/>
        </p:nvSpPr>
        <p:spPr>
          <a:xfrm>
            <a:off x="551180" y="506794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40" h="142240">
                <a:moveTo>
                  <a:pt x="142240" y="71120"/>
                </a:moveTo>
                <a:lnTo>
                  <a:pt x="140766" y="85594"/>
                </a:lnTo>
                <a:lnTo>
                  <a:pt x="136540" y="99061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20" y="142240"/>
                </a:lnTo>
                <a:lnTo>
                  <a:pt x="56645" y="140766"/>
                </a:lnTo>
                <a:lnTo>
                  <a:pt x="43178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7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20" y="0"/>
                </a:lnTo>
                <a:lnTo>
                  <a:pt x="85594" y="1473"/>
                </a:lnTo>
                <a:lnTo>
                  <a:pt x="99062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2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51180" y="5457224"/>
            <a:ext cx="142240" cy="142239"/>
          </a:xfrm>
          <a:custGeom>
            <a:avLst/>
            <a:gdLst/>
            <a:ahLst/>
            <a:cxnLst/>
            <a:rect l="l" t="t" r="r" b="b"/>
            <a:pathLst>
              <a:path w="142240" h="142239">
                <a:moveTo>
                  <a:pt x="142240" y="71120"/>
                </a:moveTo>
                <a:lnTo>
                  <a:pt x="140766" y="85594"/>
                </a:lnTo>
                <a:lnTo>
                  <a:pt x="136540" y="99061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20" y="142239"/>
                </a:lnTo>
                <a:lnTo>
                  <a:pt x="56645" y="140766"/>
                </a:lnTo>
                <a:lnTo>
                  <a:pt x="43178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7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20" y="0"/>
                </a:lnTo>
                <a:lnTo>
                  <a:pt x="85594" y="1473"/>
                </a:lnTo>
                <a:lnTo>
                  <a:pt x="99062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2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51180" y="5846505"/>
            <a:ext cx="142240" cy="142239"/>
          </a:xfrm>
          <a:custGeom>
            <a:avLst/>
            <a:gdLst/>
            <a:ahLst/>
            <a:cxnLst/>
            <a:rect l="l" t="t" r="r" b="b"/>
            <a:pathLst>
              <a:path w="142240" h="142239">
                <a:moveTo>
                  <a:pt x="142240" y="71119"/>
                </a:moveTo>
                <a:lnTo>
                  <a:pt x="140766" y="85594"/>
                </a:lnTo>
                <a:lnTo>
                  <a:pt x="136540" y="99061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20" y="142239"/>
                </a:lnTo>
                <a:lnTo>
                  <a:pt x="56645" y="140766"/>
                </a:lnTo>
                <a:lnTo>
                  <a:pt x="43178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19"/>
                </a:lnTo>
                <a:lnTo>
                  <a:pt x="1473" y="56645"/>
                </a:lnTo>
                <a:lnTo>
                  <a:pt x="5699" y="43177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20" y="0"/>
                </a:lnTo>
                <a:lnTo>
                  <a:pt x="85594" y="1473"/>
                </a:lnTo>
                <a:lnTo>
                  <a:pt x="99062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1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92100" y="352296"/>
            <a:ext cx="4108907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Transform</a:t>
            </a:r>
            <a:r>
              <a:rPr dirty="0" smtClean="0" sz="4250" spc="0">
                <a:latin typeface="Arial"/>
                <a:cs typeface="Arial"/>
              </a:rPr>
              <a:t> </a:t>
            </a:r>
            <a:r>
              <a:rPr dirty="0" smtClean="0" sz="4250" spc="0">
                <a:latin typeface="Arial"/>
                <a:cs typeface="Arial"/>
              </a:rPr>
              <a:t>Order</a:t>
            </a:r>
            <a:endParaRPr sz="42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292100" y="1849045"/>
            <a:ext cx="1295598" cy="74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struct</a:t>
            </a:r>
            <a:endParaRPr sz="2650">
              <a:latin typeface="Courier New"/>
              <a:cs typeface="Courier New"/>
            </a:endParaRPr>
          </a:p>
          <a:p>
            <a:pPr marL="12700" marR="50799">
              <a:lnSpc>
                <a:spcPct val="94401"/>
              </a:lnSpc>
            </a:pPr>
            <a:r>
              <a:rPr dirty="0" smtClean="0" sz="2650" spc="0">
                <a:latin typeface="Courier New"/>
                <a:cs typeface="Courier New"/>
              </a:rPr>
              <a:t>{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14731" y="1849045"/>
            <a:ext cx="889132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Node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05032" y="2616037"/>
            <a:ext cx="1492518" cy="11310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4487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Node*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94967"/>
              </a:lnSpc>
            </a:pPr>
            <a:r>
              <a:rPr dirty="0" smtClean="0" sz="2650" spc="0">
                <a:latin typeface="Courier New"/>
                <a:cs typeface="Courier New"/>
              </a:rPr>
              <a:t>Node*</a:t>
            </a:r>
            <a:r>
              <a:rPr dirty="0" smtClean="0" sz="2650" spc="0">
                <a:latin typeface="Courier New"/>
                <a:cs typeface="Courier New"/>
              </a:rPr>
              <a:t> </a:t>
            </a:r>
            <a:r>
              <a:rPr dirty="0" smtClean="0" sz="2650" spc="0">
                <a:latin typeface="Courier New"/>
                <a:cs typeface="Courier New"/>
              </a:rPr>
              <a:t>Packet*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730896" y="2616037"/>
            <a:ext cx="1098752" cy="11310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387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next;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2650" spc="0">
                <a:latin typeface="Courier New"/>
                <a:cs typeface="Courier New"/>
              </a:rPr>
              <a:t>prev;</a:t>
            </a:r>
            <a:endParaRPr sz="2650">
              <a:latin typeface="Courier New"/>
              <a:cs typeface="Courier New"/>
            </a:endParaRPr>
          </a:p>
          <a:p>
            <a:pPr marL="12700" marR="6387">
              <a:lnSpc>
                <a:spcPct val="94401"/>
              </a:lnSpc>
              <a:spcBef>
                <a:spcPts val="15"/>
              </a:spcBef>
            </a:pPr>
            <a:r>
              <a:rPr dirty="0" smtClean="0" sz="2650" spc="0">
                <a:latin typeface="Courier New"/>
                <a:cs typeface="Courier New"/>
              </a:rPr>
              <a:t>data;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48865" y="2616037"/>
            <a:ext cx="685899" cy="74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&lt;--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2650" spc="0" b="1">
                <a:solidFill>
                  <a:srgbClr val="FF0000"/>
                </a:solidFill>
                <a:latin typeface="Courier New"/>
                <a:cs typeface="Courier New"/>
              </a:rPr>
              <a:t>&lt;--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761798" y="2616037"/>
            <a:ext cx="889132" cy="74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0799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But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2650" spc="0" b="1">
                <a:solidFill>
                  <a:srgbClr val="FF0000"/>
                </a:solidFill>
                <a:latin typeface="Courier New"/>
                <a:cs typeface="Courier New"/>
              </a:rPr>
              <a:t>this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574730" y="2616037"/>
            <a:ext cx="889132" cy="74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0799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WHY</a:t>
            </a:r>
            <a:endParaRPr sz="2650">
              <a:latin typeface="Courier New"/>
              <a:cs typeface="Courier New"/>
            </a:endParaRPr>
          </a:p>
          <a:p>
            <a:pPr marL="215933">
              <a:lnSpc>
                <a:spcPct val="94401"/>
              </a:lnSpc>
            </a:pPr>
            <a:r>
              <a:rPr dirty="0" smtClean="0" sz="2650" spc="0" b="1">
                <a:solidFill>
                  <a:srgbClr val="FF0000"/>
                </a:solidFill>
                <a:latin typeface="Courier New"/>
                <a:cs typeface="Courier New"/>
              </a:rPr>
              <a:t>way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87662" y="2616037"/>
            <a:ext cx="482666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is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997362" y="2616037"/>
            <a:ext cx="482666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it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07061" y="2616037"/>
            <a:ext cx="1498831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defined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590895" y="2999533"/>
            <a:ext cx="482666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in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200595" y="2999533"/>
            <a:ext cx="685899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1st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13527" y="2999533"/>
            <a:ext cx="1295598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place?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92100" y="3766525"/>
            <a:ext cx="482666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};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00100" y="4933216"/>
            <a:ext cx="1795271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It's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to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make</a:t>
            </a:r>
            <a:endParaRPr sz="2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612982" y="4933216"/>
            <a:ext cx="3876717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certain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operations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easier.</a:t>
            </a:r>
            <a:endParaRPr sz="2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00100" y="5322497"/>
            <a:ext cx="6792637" cy="7533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And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give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those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operations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certain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properties.</a:t>
            </a:r>
            <a:endParaRPr sz="2650">
              <a:latin typeface="Arial"/>
              <a:cs typeface="Arial"/>
            </a:endParaRPr>
          </a:p>
          <a:p>
            <a:pPr marL="12700" marR="50799">
              <a:lnSpc>
                <a:spcPct val="95825"/>
              </a:lnSpc>
            </a:pP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e.g.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Insert,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Delete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bject 25"/>
          <p:cNvSpPr/>
          <p:nvPr/>
        </p:nvSpPr>
        <p:spPr>
          <a:xfrm>
            <a:off x="545721" y="5852150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40" h="142240">
                <a:moveTo>
                  <a:pt x="142240" y="71120"/>
                </a:moveTo>
                <a:lnTo>
                  <a:pt x="140766" y="85594"/>
                </a:lnTo>
                <a:lnTo>
                  <a:pt x="136540" y="99061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19" y="142240"/>
                </a:lnTo>
                <a:lnTo>
                  <a:pt x="56645" y="140766"/>
                </a:lnTo>
                <a:lnTo>
                  <a:pt x="43178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7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19" y="0"/>
                </a:lnTo>
                <a:lnTo>
                  <a:pt x="85594" y="1473"/>
                </a:lnTo>
                <a:lnTo>
                  <a:pt x="99061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2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545721" y="6241432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40" h="142240">
                <a:moveTo>
                  <a:pt x="142240" y="71120"/>
                </a:moveTo>
                <a:lnTo>
                  <a:pt x="140766" y="85594"/>
                </a:lnTo>
                <a:lnTo>
                  <a:pt x="136540" y="99061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19" y="142240"/>
                </a:lnTo>
                <a:lnTo>
                  <a:pt x="56645" y="140766"/>
                </a:lnTo>
                <a:lnTo>
                  <a:pt x="43178" y="136541"/>
                </a:lnTo>
                <a:lnTo>
                  <a:pt x="31011" y="129859"/>
                </a:lnTo>
                <a:lnTo>
                  <a:pt x="20440" y="121016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8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19" y="0"/>
                </a:lnTo>
                <a:lnTo>
                  <a:pt x="85594" y="1473"/>
                </a:lnTo>
                <a:lnTo>
                  <a:pt x="99061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2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545721" y="663071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40" h="142240">
                <a:moveTo>
                  <a:pt x="142240" y="71119"/>
                </a:moveTo>
                <a:lnTo>
                  <a:pt x="140766" y="85593"/>
                </a:lnTo>
                <a:lnTo>
                  <a:pt x="136541" y="99061"/>
                </a:lnTo>
                <a:lnTo>
                  <a:pt x="129859" y="111228"/>
                </a:lnTo>
                <a:lnTo>
                  <a:pt x="121016" y="121799"/>
                </a:lnTo>
                <a:lnTo>
                  <a:pt x="110306" y="130480"/>
                </a:lnTo>
                <a:lnTo>
                  <a:pt x="98023" y="136975"/>
                </a:lnTo>
                <a:lnTo>
                  <a:pt x="84464" y="140990"/>
                </a:lnTo>
                <a:lnTo>
                  <a:pt x="71119" y="142240"/>
                </a:lnTo>
                <a:lnTo>
                  <a:pt x="56645" y="140766"/>
                </a:lnTo>
                <a:lnTo>
                  <a:pt x="43178" y="136541"/>
                </a:lnTo>
                <a:lnTo>
                  <a:pt x="31011" y="129859"/>
                </a:lnTo>
                <a:lnTo>
                  <a:pt x="20440" y="121016"/>
                </a:lnTo>
                <a:lnTo>
                  <a:pt x="11759" y="110306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19"/>
                </a:lnTo>
                <a:lnTo>
                  <a:pt x="1473" y="56645"/>
                </a:lnTo>
                <a:lnTo>
                  <a:pt x="5699" y="43177"/>
                </a:lnTo>
                <a:lnTo>
                  <a:pt x="12380" y="31010"/>
                </a:lnTo>
                <a:lnTo>
                  <a:pt x="21224" y="20439"/>
                </a:lnTo>
                <a:lnTo>
                  <a:pt x="31934" y="11759"/>
                </a:lnTo>
                <a:lnTo>
                  <a:pt x="44217" y="5264"/>
                </a:lnTo>
                <a:lnTo>
                  <a:pt x="57776" y="1249"/>
                </a:lnTo>
                <a:lnTo>
                  <a:pt x="71119" y="0"/>
                </a:lnTo>
                <a:lnTo>
                  <a:pt x="85594" y="1473"/>
                </a:lnTo>
                <a:lnTo>
                  <a:pt x="99062" y="5699"/>
                </a:lnTo>
                <a:lnTo>
                  <a:pt x="111229" y="12380"/>
                </a:lnTo>
                <a:lnTo>
                  <a:pt x="121800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1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45721" y="7019995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40" h="142240">
                <a:moveTo>
                  <a:pt x="142240" y="71119"/>
                </a:moveTo>
                <a:lnTo>
                  <a:pt x="140766" y="85593"/>
                </a:lnTo>
                <a:lnTo>
                  <a:pt x="136541" y="99061"/>
                </a:lnTo>
                <a:lnTo>
                  <a:pt x="129859" y="111228"/>
                </a:lnTo>
                <a:lnTo>
                  <a:pt x="121016" y="121799"/>
                </a:lnTo>
                <a:lnTo>
                  <a:pt x="110306" y="130480"/>
                </a:lnTo>
                <a:lnTo>
                  <a:pt x="98023" y="136975"/>
                </a:lnTo>
                <a:lnTo>
                  <a:pt x="84464" y="140990"/>
                </a:lnTo>
                <a:lnTo>
                  <a:pt x="71119" y="142240"/>
                </a:lnTo>
                <a:lnTo>
                  <a:pt x="56645" y="140766"/>
                </a:lnTo>
                <a:lnTo>
                  <a:pt x="43178" y="136541"/>
                </a:lnTo>
                <a:lnTo>
                  <a:pt x="31011" y="129859"/>
                </a:lnTo>
                <a:lnTo>
                  <a:pt x="20440" y="121016"/>
                </a:lnTo>
                <a:lnTo>
                  <a:pt x="11759" y="110306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19"/>
                </a:lnTo>
                <a:lnTo>
                  <a:pt x="1473" y="56645"/>
                </a:lnTo>
                <a:lnTo>
                  <a:pt x="5699" y="43177"/>
                </a:lnTo>
                <a:lnTo>
                  <a:pt x="12380" y="31010"/>
                </a:lnTo>
                <a:lnTo>
                  <a:pt x="21224" y="20439"/>
                </a:lnTo>
                <a:lnTo>
                  <a:pt x="31934" y="11759"/>
                </a:lnTo>
                <a:lnTo>
                  <a:pt x="44217" y="5264"/>
                </a:lnTo>
                <a:lnTo>
                  <a:pt x="57776" y="1249"/>
                </a:lnTo>
                <a:lnTo>
                  <a:pt x="71119" y="0"/>
                </a:lnTo>
                <a:lnTo>
                  <a:pt x="85594" y="1473"/>
                </a:lnTo>
                <a:lnTo>
                  <a:pt x="99062" y="5699"/>
                </a:lnTo>
                <a:lnTo>
                  <a:pt x="111229" y="12380"/>
                </a:lnTo>
                <a:lnTo>
                  <a:pt x="121800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19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292100" y="352296"/>
            <a:ext cx="4108907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Transform</a:t>
            </a:r>
            <a:r>
              <a:rPr dirty="0" smtClean="0" sz="4250" spc="0">
                <a:latin typeface="Arial"/>
                <a:cs typeface="Arial"/>
              </a:rPr>
              <a:t> </a:t>
            </a:r>
            <a:r>
              <a:rPr dirty="0" smtClean="0" sz="4250" spc="0">
                <a:latin typeface="Arial"/>
                <a:cs typeface="Arial"/>
              </a:rPr>
              <a:t>Order</a:t>
            </a:r>
            <a:endParaRPr sz="42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86641" y="1854690"/>
            <a:ext cx="1295598" cy="74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struct</a:t>
            </a:r>
            <a:endParaRPr sz="2650">
              <a:latin typeface="Courier New"/>
              <a:cs typeface="Courier New"/>
            </a:endParaRPr>
          </a:p>
          <a:p>
            <a:pPr marL="12700" marR="50799">
              <a:lnSpc>
                <a:spcPct val="94401"/>
              </a:lnSpc>
            </a:pPr>
            <a:r>
              <a:rPr dirty="0" smtClean="0" sz="2650" spc="0">
                <a:latin typeface="Courier New"/>
                <a:cs typeface="Courier New"/>
              </a:rPr>
              <a:t>{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709272" y="1854690"/>
            <a:ext cx="889132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Node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099573" y="2621682"/>
            <a:ext cx="1492518" cy="11310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4487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Node*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94967"/>
              </a:lnSpc>
            </a:pPr>
            <a:r>
              <a:rPr dirty="0" smtClean="0" sz="2650" spc="0">
                <a:latin typeface="Courier New"/>
                <a:cs typeface="Courier New"/>
              </a:rPr>
              <a:t>Node*</a:t>
            </a:r>
            <a:r>
              <a:rPr dirty="0" smtClean="0" sz="2650" spc="0">
                <a:latin typeface="Courier New"/>
                <a:cs typeface="Courier New"/>
              </a:rPr>
              <a:t> </a:t>
            </a:r>
            <a:r>
              <a:rPr dirty="0" smtClean="0" sz="2650" spc="0">
                <a:latin typeface="Courier New"/>
                <a:cs typeface="Courier New"/>
              </a:rPr>
              <a:t>Packet*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725438" y="2621682"/>
            <a:ext cx="1098752" cy="113105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387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next;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2650" spc="0">
                <a:latin typeface="Courier New"/>
                <a:cs typeface="Courier New"/>
              </a:rPr>
              <a:t>prev;</a:t>
            </a:r>
            <a:endParaRPr sz="2650">
              <a:latin typeface="Courier New"/>
              <a:cs typeface="Courier New"/>
            </a:endParaRPr>
          </a:p>
          <a:p>
            <a:pPr marL="12700" marR="6387">
              <a:lnSpc>
                <a:spcPct val="94401"/>
              </a:lnSpc>
              <a:spcBef>
                <a:spcPts val="15"/>
              </a:spcBef>
            </a:pPr>
            <a:r>
              <a:rPr dirty="0" smtClean="0" sz="2650" spc="0">
                <a:latin typeface="Courier New"/>
                <a:cs typeface="Courier New"/>
              </a:rPr>
              <a:t>data;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943407" y="2621682"/>
            <a:ext cx="685899" cy="74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&lt;--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2650" spc="0" b="1">
                <a:solidFill>
                  <a:srgbClr val="FF0000"/>
                </a:solidFill>
                <a:latin typeface="Courier New"/>
                <a:cs typeface="Courier New"/>
              </a:rPr>
              <a:t>&lt;--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756339" y="2621682"/>
            <a:ext cx="889132" cy="74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0799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But</a:t>
            </a:r>
            <a:endParaRPr sz="2650">
              <a:latin typeface="Courier New"/>
              <a:cs typeface="Courier New"/>
            </a:endParaRPr>
          </a:p>
          <a:p>
            <a:pPr marL="12700">
              <a:lnSpc>
                <a:spcPct val="94401"/>
              </a:lnSpc>
            </a:pPr>
            <a:r>
              <a:rPr dirty="0" smtClean="0" sz="2650" spc="0" b="1">
                <a:solidFill>
                  <a:srgbClr val="FF0000"/>
                </a:solidFill>
                <a:latin typeface="Courier New"/>
                <a:cs typeface="Courier New"/>
              </a:rPr>
              <a:t>this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569271" y="2621682"/>
            <a:ext cx="889132" cy="7475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0799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WHY</a:t>
            </a:r>
            <a:endParaRPr sz="2650">
              <a:latin typeface="Courier New"/>
              <a:cs typeface="Courier New"/>
            </a:endParaRPr>
          </a:p>
          <a:p>
            <a:pPr marL="215933">
              <a:lnSpc>
                <a:spcPct val="94401"/>
              </a:lnSpc>
            </a:pPr>
            <a:r>
              <a:rPr dirty="0" smtClean="0" sz="2650" spc="0" b="1">
                <a:solidFill>
                  <a:srgbClr val="FF0000"/>
                </a:solidFill>
                <a:latin typeface="Courier New"/>
                <a:cs typeface="Courier New"/>
              </a:rPr>
              <a:t>way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382204" y="2621682"/>
            <a:ext cx="482666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is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991903" y="2621682"/>
            <a:ext cx="482666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it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601602" y="2621682"/>
            <a:ext cx="1498831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defined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85437" y="3005178"/>
            <a:ext cx="482666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in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95136" y="3005178"/>
            <a:ext cx="685899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1st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008068" y="3005178"/>
            <a:ext cx="1295598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 b="1">
                <a:solidFill>
                  <a:srgbClr val="FF0000"/>
                </a:solidFill>
                <a:latin typeface="Courier New"/>
                <a:cs typeface="Courier New"/>
              </a:rPr>
              <a:t>place?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86641" y="3772169"/>
            <a:ext cx="482666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55"/>
              </a:lnSpc>
              <a:spcBef>
                <a:spcPts val="142"/>
              </a:spcBef>
            </a:pPr>
            <a:r>
              <a:rPr dirty="0" smtClean="0" baseline="4441" sz="3975" spc="0">
                <a:latin typeface="Courier New"/>
                <a:cs typeface="Courier New"/>
              </a:rPr>
              <a:t>};</a:t>
            </a:r>
            <a:endParaRPr sz="26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6641" y="4549578"/>
            <a:ext cx="640418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e.g.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44670" y="4549578"/>
            <a:ext cx="922527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Insert</a:t>
            </a:r>
            <a:endParaRPr sz="2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6641" y="5328142"/>
            <a:ext cx="3706706" cy="7533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So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that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sequential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insert</a:t>
            </a:r>
            <a:endParaRPr sz="2650">
              <a:latin typeface="Arial"/>
              <a:cs typeface="Arial"/>
            </a:endParaRPr>
          </a:p>
          <a:p>
            <a:pPr marL="520700" marR="37253">
              <a:lnSpc>
                <a:spcPct val="95825"/>
              </a:lnSpc>
            </a:pP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Have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constant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insert</a:t>
            </a:r>
            <a:endParaRPr sz="2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73705" y="5328142"/>
            <a:ext cx="2897631" cy="7533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49953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instructions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would:</a:t>
            </a:r>
            <a:endParaRPr sz="2650">
              <a:latin typeface="Arial"/>
              <a:cs typeface="Arial"/>
            </a:endParaRPr>
          </a:p>
          <a:p>
            <a:pPr marL="12700" marR="50799">
              <a:lnSpc>
                <a:spcPct val="95825"/>
              </a:lnSpc>
            </a:pP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time</a:t>
            </a:r>
            <a:endParaRPr sz="2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94641" y="6106705"/>
            <a:ext cx="7333117" cy="11426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349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Have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a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guaranteed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(predictable)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result</a:t>
            </a:r>
            <a:endParaRPr sz="2650">
              <a:latin typeface="Arial"/>
              <a:cs typeface="Arial"/>
            </a:endParaRPr>
          </a:p>
          <a:p>
            <a:pPr marL="12700">
              <a:lnSpc>
                <a:spcPct val="96400"/>
              </a:lnSpc>
            </a:pP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Could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be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inserted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before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or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after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given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any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node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>
                <a:solidFill>
                  <a:srgbClr val="0000FF"/>
                </a:solidFill>
                <a:latin typeface="Arial"/>
                <a:cs typeface="Arial"/>
              </a:rPr>
              <a:t>etc.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551180" y="198840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40" h="142240">
                <a:moveTo>
                  <a:pt x="142240" y="71120"/>
                </a:moveTo>
                <a:lnTo>
                  <a:pt x="140766" y="85594"/>
                </a:lnTo>
                <a:lnTo>
                  <a:pt x="136540" y="99062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20" y="142240"/>
                </a:lnTo>
                <a:lnTo>
                  <a:pt x="56645" y="140766"/>
                </a:lnTo>
                <a:lnTo>
                  <a:pt x="43177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8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20" y="0"/>
                </a:lnTo>
                <a:lnTo>
                  <a:pt x="85594" y="1473"/>
                </a:lnTo>
                <a:lnTo>
                  <a:pt x="99061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551180" y="2377685"/>
            <a:ext cx="142240" cy="142239"/>
          </a:xfrm>
          <a:custGeom>
            <a:avLst/>
            <a:gdLst/>
            <a:ahLst/>
            <a:cxnLst/>
            <a:rect l="l" t="t" r="r" b="b"/>
            <a:pathLst>
              <a:path w="142240" h="142239">
                <a:moveTo>
                  <a:pt x="142240" y="71120"/>
                </a:moveTo>
                <a:lnTo>
                  <a:pt x="140766" y="85594"/>
                </a:lnTo>
                <a:lnTo>
                  <a:pt x="136540" y="99062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20" y="142240"/>
                </a:lnTo>
                <a:lnTo>
                  <a:pt x="56645" y="140766"/>
                </a:lnTo>
                <a:lnTo>
                  <a:pt x="43178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7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20" y="0"/>
                </a:lnTo>
                <a:lnTo>
                  <a:pt x="85594" y="1473"/>
                </a:lnTo>
                <a:lnTo>
                  <a:pt x="99062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551180" y="276696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40" h="142240">
                <a:moveTo>
                  <a:pt x="142240" y="71120"/>
                </a:moveTo>
                <a:lnTo>
                  <a:pt x="140766" y="85594"/>
                </a:lnTo>
                <a:lnTo>
                  <a:pt x="136540" y="99062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20" y="142240"/>
                </a:lnTo>
                <a:lnTo>
                  <a:pt x="56645" y="140766"/>
                </a:lnTo>
                <a:lnTo>
                  <a:pt x="43177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8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20" y="0"/>
                </a:lnTo>
                <a:lnTo>
                  <a:pt x="85594" y="1473"/>
                </a:lnTo>
                <a:lnTo>
                  <a:pt x="99061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551180" y="315624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40" h="142240">
                <a:moveTo>
                  <a:pt x="142240" y="71120"/>
                </a:moveTo>
                <a:lnTo>
                  <a:pt x="140766" y="85594"/>
                </a:lnTo>
                <a:lnTo>
                  <a:pt x="136540" y="99061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20" y="142240"/>
                </a:lnTo>
                <a:lnTo>
                  <a:pt x="56645" y="140766"/>
                </a:lnTo>
                <a:lnTo>
                  <a:pt x="43178" y="136541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7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20" y="0"/>
                </a:lnTo>
                <a:lnTo>
                  <a:pt x="85594" y="1473"/>
                </a:lnTo>
                <a:lnTo>
                  <a:pt x="99062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92100" y="352296"/>
            <a:ext cx="3657532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Expectations...</a:t>
            </a:r>
            <a:endParaRPr sz="42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00100" y="1853677"/>
            <a:ext cx="7374127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First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in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series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of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concurrency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optimization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talks</a:t>
            </a:r>
            <a:endParaRPr sz="26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00100" y="2242958"/>
            <a:ext cx="854932" cy="11426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7249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Later</a:t>
            </a:r>
            <a:endParaRPr sz="26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dirty="0" smtClean="0" sz="2650" spc="0">
                <a:latin typeface="Arial"/>
                <a:cs typeface="Arial"/>
              </a:rPr>
              <a:t>Later</a:t>
            </a:r>
            <a:endParaRPr sz="2650">
              <a:latin typeface="Arial"/>
              <a:cs typeface="Arial"/>
            </a:endParaRPr>
          </a:p>
          <a:p>
            <a:pPr marL="12700" marR="7249">
              <a:lnSpc>
                <a:spcPct val="95825"/>
              </a:lnSpc>
              <a:spcBef>
                <a:spcPts val="15"/>
              </a:spcBef>
            </a:pPr>
            <a:r>
              <a:rPr dirty="0" smtClean="0" sz="2650" spc="0">
                <a:latin typeface="Arial"/>
                <a:cs typeface="Arial"/>
              </a:rPr>
              <a:t>Later</a:t>
            </a:r>
            <a:endParaRPr sz="26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65393" y="2242958"/>
            <a:ext cx="772159" cy="11426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talks</a:t>
            </a:r>
            <a:endParaRPr sz="2650">
              <a:latin typeface="Arial"/>
              <a:cs typeface="Arial"/>
            </a:endParaRPr>
          </a:p>
          <a:p>
            <a:pPr marL="12700" marR="5450">
              <a:lnSpc>
                <a:spcPct val="96400"/>
              </a:lnSpc>
            </a:pPr>
            <a:r>
              <a:rPr dirty="0" smtClean="0" sz="2650" spc="0">
                <a:latin typeface="Arial"/>
                <a:cs typeface="Arial"/>
              </a:rPr>
              <a:t>talks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talks</a:t>
            </a:r>
            <a:endParaRPr sz="2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55163" y="2242958"/>
            <a:ext cx="1186687" cy="11426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provide</a:t>
            </a:r>
            <a:endParaRPr sz="2650">
              <a:latin typeface="Arial"/>
              <a:cs typeface="Arial"/>
            </a:endParaRPr>
          </a:p>
          <a:p>
            <a:pPr marL="12700" marR="5450">
              <a:lnSpc>
                <a:spcPct val="96400"/>
              </a:lnSpc>
            </a:pPr>
            <a:r>
              <a:rPr dirty="0" smtClean="0" sz="2650" spc="0">
                <a:latin typeface="Arial"/>
                <a:cs typeface="Arial"/>
              </a:rPr>
              <a:t>provide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focus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</a:t>
            </a:r>
            <a:endParaRPr sz="2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640158" y="2242958"/>
            <a:ext cx="4793795" cy="11426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2003" marR="45349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examples</a:t>
            </a:r>
            <a:endParaRPr sz="2650">
              <a:latin typeface="Arial"/>
              <a:cs typeface="Arial"/>
            </a:endParaRPr>
          </a:p>
          <a:p>
            <a:pPr marL="12700" indent="19303">
              <a:lnSpc>
                <a:spcPct val="96400"/>
              </a:lnSpc>
            </a:pPr>
            <a:r>
              <a:rPr dirty="0" smtClean="0" sz="2650" spc="0">
                <a:latin typeface="Arial"/>
                <a:cs typeface="Arial"/>
              </a:rPr>
              <a:t>common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patterns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and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solutions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lot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on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lock/wait-free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techniques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 txBox="1"/>
          <p:nvPr/>
        </p:nvSpPr>
        <p:spPr>
          <a:xfrm>
            <a:off x="1812484" y="1219324"/>
            <a:ext cx="157378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Need</a:t>
            </a:r>
            <a:endParaRPr sz="48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438287" y="1219324"/>
            <a:ext cx="6246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to</a:t>
            </a:r>
            <a:endParaRPr sz="4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14943" y="1219324"/>
            <a:ext cx="177678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define</a:t>
            </a:r>
            <a:endParaRPr sz="4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43743" y="1219324"/>
            <a:ext cx="140370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what</a:t>
            </a:r>
            <a:endParaRPr sz="4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399468" y="1219324"/>
            <a:ext cx="96357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the</a:t>
            </a:r>
            <a:endParaRPr sz="4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62627" y="1920305"/>
            <a:ext cx="431576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transformations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30411" y="1920305"/>
            <a:ext cx="1437233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must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19664" y="1920305"/>
            <a:ext cx="7947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do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371953" y="2621285"/>
            <a:ext cx="184444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before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68418" y="2621285"/>
            <a:ext cx="1236130" cy="1335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1439">
              <a:lnSpc>
                <a:spcPts val="5005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you</a:t>
            </a:r>
            <a:endParaRPr sz="4800">
              <a:latin typeface="Arial"/>
              <a:cs typeface="Arial"/>
            </a:endParaRPr>
          </a:p>
          <a:p>
            <a:pPr marL="285255">
              <a:lnSpc>
                <a:spcPts val="5515"/>
              </a:lnSpc>
              <a:spcBef>
                <a:spcPts val="25"/>
              </a:spcBef>
            </a:pPr>
            <a:r>
              <a:rPr dirty="0" smtClean="0" baseline="-1207" sz="7200" spc="0">
                <a:latin typeface="Arial"/>
                <a:cs typeface="Arial"/>
              </a:rPr>
              <a:t>the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19953" y="2621285"/>
            <a:ext cx="10995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can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71487" y="2621285"/>
            <a:ext cx="177678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define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00287" y="2621285"/>
            <a:ext cx="140370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what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56568" y="3322266"/>
            <a:ext cx="130251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data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911099" y="3322266"/>
            <a:ext cx="72583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is.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448908" y="1368033"/>
            <a:ext cx="309717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Operations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598102" y="1368033"/>
            <a:ext cx="109890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in</a:t>
            </a:r>
            <a:r>
              <a:rPr dirty="0" smtClean="0" sz="4800" spc="0">
                <a:latin typeface="Arial"/>
                <a:cs typeface="Arial"/>
              </a:rPr>
              <a:t> </a:t>
            </a:r>
            <a:r>
              <a:rPr dirty="0" smtClean="0" sz="4800" spc="0">
                <a:latin typeface="Arial"/>
                <a:cs typeface="Arial"/>
              </a:rPr>
              <a:t>a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749026" y="1368033"/>
            <a:ext cx="299598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concurrent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31942" y="2069014"/>
            <a:ext cx="2046833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system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30794" y="2069014"/>
            <a:ext cx="17091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would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91929" y="2069014"/>
            <a:ext cx="96357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not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7522" y="2069014"/>
            <a:ext cx="143845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have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97994" y="2069014"/>
            <a:ext cx="96357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the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56835" y="2769994"/>
            <a:ext cx="160731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same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616166" y="2769994"/>
            <a:ext cx="26235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meaning.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1888541" y="2308336"/>
            <a:ext cx="1166571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The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107132" y="2308336"/>
            <a:ext cx="282651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properties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85663" y="2308336"/>
            <a:ext cx="6246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of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62319" y="2308336"/>
            <a:ext cx="160731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those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57026" y="3009316"/>
            <a:ext cx="648350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operations</a:t>
            </a:r>
            <a:r>
              <a:rPr dirty="0" smtClean="0" sz="4800" spc="0">
                <a:latin typeface="Arial"/>
                <a:cs typeface="Arial"/>
              </a:rPr>
              <a:t> </a:t>
            </a:r>
            <a:r>
              <a:rPr dirty="0" smtClean="0" sz="4800" spc="0">
                <a:latin typeface="Arial"/>
                <a:cs typeface="Arial"/>
              </a:rPr>
              <a:t>(constraints)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92548" y="3009316"/>
            <a:ext cx="17091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would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69455" y="3710297"/>
            <a:ext cx="123484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also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56320" y="3710297"/>
            <a:ext cx="7947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be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903055" y="3710297"/>
            <a:ext cx="248635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different.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916353" y="3688769"/>
            <a:ext cx="1384198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Let's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52571" y="3688769"/>
            <a:ext cx="123484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look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39436" y="3688769"/>
            <a:ext cx="6246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at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16092" y="3688769"/>
            <a:ext cx="96357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the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331686" y="3688769"/>
            <a:ext cx="2038908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"same"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01458" y="4389749"/>
            <a:ext cx="23187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problem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72192" y="4389749"/>
            <a:ext cx="76057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as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84789" y="4389749"/>
            <a:ext cx="45577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92586" y="4389749"/>
            <a:ext cx="299598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concurrent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563136" y="5090730"/>
            <a:ext cx="316423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operation...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51180" y="198840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40" h="142240">
                <a:moveTo>
                  <a:pt x="142240" y="71120"/>
                </a:moveTo>
                <a:lnTo>
                  <a:pt x="140766" y="85594"/>
                </a:lnTo>
                <a:lnTo>
                  <a:pt x="136540" y="99062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20" y="142240"/>
                </a:lnTo>
                <a:lnTo>
                  <a:pt x="56645" y="140766"/>
                </a:lnTo>
                <a:lnTo>
                  <a:pt x="43177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8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20" y="0"/>
                </a:lnTo>
                <a:lnTo>
                  <a:pt x="85594" y="1473"/>
                </a:lnTo>
                <a:lnTo>
                  <a:pt x="99061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551180" y="2377685"/>
            <a:ext cx="142240" cy="142239"/>
          </a:xfrm>
          <a:custGeom>
            <a:avLst/>
            <a:gdLst/>
            <a:ahLst/>
            <a:cxnLst/>
            <a:rect l="l" t="t" r="r" b="b"/>
            <a:pathLst>
              <a:path w="142240" h="142239">
                <a:moveTo>
                  <a:pt x="142240" y="71120"/>
                </a:moveTo>
                <a:lnTo>
                  <a:pt x="140766" y="85594"/>
                </a:lnTo>
                <a:lnTo>
                  <a:pt x="136540" y="99062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20" y="142240"/>
                </a:lnTo>
                <a:lnTo>
                  <a:pt x="56645" y="140766"/>
                </a:lnTo>
                <a:lnTo>
                  <a:pt x="43178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7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20" y="0"/>
                </a:lnTo>
                <a:lnTo>
                  <a:pt x="85594" y="1473"/>
                </a:lnTo>
                <a:lnTo>
                  <a:pt x="99062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2100" y="352296"/>
            <a:ext cx="3657532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Expectations...</a:t>
            </a:r>
            <a:endParaRPr sz="42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00100" y="1853677"/>
            <a:ext cx="5495543" cy="7533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0799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There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are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"thinking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points"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in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here</a:t>
            </a:r>
            <a:endParaRPr sz="26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dirty="0" smtClean="0" sz="2650" spc="0">
                <a:latin typeface="Arial"/>
                <a:cs typeface="Arial"/>
              </a:rPr>
              <a:t>Unanswered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questions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exercises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551180" y="1988403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40" h="142240">
                <a:moveTo>
                  <a:pt x="142240" y="71120"/>
                </a:moveTo>
                <a:lnTo>
                  <a:pt x="140766" y="85594"/>
                </a:lnTo>
                <a:lnTo>
                  <a:pt x="136540" y="99062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20" y="142240"/>
                </a:lnTo>
                <a:lnTo>
                  <a:pt x="56645" y="140766"/>
                </a:lnTo>
                <a:lnTo>
                  <a:pt x="43177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8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20" y="0"/>
                </a:lnTo>
                <a:lnTo>
                  <a:pt x="85594" y="1473"/>
                </a:lnTo>
                <a:lnTo>
                  <a:pt x="99061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551180" y="2377685"/>
            <a:ext cx="142240" cy="142239"/>
          </a:xfrm>
          <a:custGeom>
            <a:avLst/>
            <a:gdLst/>
            <a:ahLst/>
            <a:cxnLst/>
            <a:rect l="l" t="t" r="r" b="b"/>
            <a:pathLst>
              <a:path w="142240" h="142239">
                <a:moveTo>
                  <a:pt x="142240" y="71120"/>
                </a:moveTo>
                <a:lnTo>
                  <a:pt x="140766" y="85594"/>
                </a:lnTo>
                <a:lnTo>
                  <a:pt x="136540" y="99062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20" y="142240"/>
                </a:lnTo>
                <a:lnTo>
                  <a:pt x="56645" y="140766"/>
                </a:lnTo>
                <a:lnTo>
                  <a:pt x="43178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7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20" y="0"/>
                </a:lnTo>
                <a:lnTo>
                  <a:pt x="85594" y="1473"/>
                </a:lnTo>
                <a:lnTo>
                  <a:pt x="99062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2100" y="352296"/>
            <a:ext cx="3657532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Expectations...</a:t>
            </a:r>
            <a:endParaRPr sz="42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00100" y="1853677"/>
            <a:ext cx="5699759" cy="7533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I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like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to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go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off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on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interesting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tangents.</a:t>
            </a:r>
            <a:endParaRPr sz="2650">
              <a:latin typeface="Arial"/>
              <a:cs typeface="Arial"/>
            </a:endParaRPr>
          </a:p>
          <a:p>
            <a:pPr marL="12700" marR="50799">
              <a:lnSpc>
                <a:spcPct val="95825"/>
              </a:lnSpc>
            </a:pPr>
            <a:r>
              <a:rPr dirty="0" smtClean="0" sz="2650" spc="0">
                <a:latin typeface="Arial"/>
                <a:cs typeface="Arial"/>
              </a:rPr>
              <a:t>But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you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may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already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know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that.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1338615" y="1413352"/>
            <a:ext cx="313131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Concurrent</a:t>
            </a:r>
            <a:endParaRPr sz="4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21947" y="1413352"/>
            <a:ext cx="160670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insert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180668" y="1413352"/>
            <a:ext cx="265765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operation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04683" y="2114333"/>
            <a:ext cx="177739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needs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34092" y="2114333"/>
            <a:ext cx="197916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explicit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165279" y="2114333"/>
            <a:ext cx="235285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ordering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570151" y="2114333"/>
            <a:ext cx="130190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rule.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11728" y="2815313"/>
            <a:ext cx="174142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(Extra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505171" y="2815313"/>
            <a:ext cx="275884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dimention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16036" y="2815313"/>
            <a:ext cx="6246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of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992692" y="2815313"/>
            <a:ext cx="1470761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info.)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1148133" y="2789186"/>
            <a:ext cx="1166571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The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366724" y="2789186"/>
            <a:ext cx="130251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data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21255" y="2789186"/>
            <a:ext cx="248696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structure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260239" y="2789186"/>
            <a:ext cx="17091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would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021373" y="2789186"/>
            <a:ext cx="7947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be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87164" y="3490166"/>
            <a:ext cx="231749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different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56679" y="3490166"/>
            <a:ext cx="6246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to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33335" y="3490166"/>
            <a:ext cx="3944518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accommodate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30524" y="4191146"/>
            <a:ext cx="235285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ordering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535396" y="4191146"/>
            <a:ext cx="130190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rule.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 txBox="1"/>
          <p:nvPr/>
        </p:nvSpPr>
        <p:spPr>
          <a:xfrm>
            <a:off x="984349" y="3106686"/>
            <a:ext cx="590499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Is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626867" y="3106686"/>
            <a:ext cx="1132433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that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11320" y="3106686"/>
            <a:ext cx="726439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all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589779" y="3106686"/>
            <a:ext cx="96357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the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05373" y="3106686"/>
            <a:ext cx="1471371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extra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28763" y="3106686"/>
            <a:ext cx="313070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information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80693" y="3807666"/>
            <a:ext cx="2489403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needed?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575218" y="5910607"/>
            <a:ext cx="1368958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Hint: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996195" y="5910607"/>
            <a:ext cx="1064768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No.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1390650" y="3106686"/>
            <a:ext cx="21486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So</a:t>
            </a:r>
            <a:r>
              <a:rPr dirty="0" smtClean="0" sz="4800" spc="0">
                <a:latin typeface="Arial"/>
                <a:cs typeface="Arial"/>
              </a:rPr>
              <a:t> </a:t>
            </a:r>
            <a:r>
              <a:rPr dirty="0" smtClean="0" sz="4800" spc="0">
                <a:latin typeface="Arial"/>
                <a:cs typeface="Arial"/>
              </a:rPr>
              <a:t>how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91306" y="3106686"/>
            <a:ext cx="2657043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would</a:t>
            </a:r>
            <a:r>
              <a:rPr dirty="0" smtClean="0" sz="4800" spc="0">
                <a:latin typeface="Arial"/>
                <a:cs typeface="Arial"/>
              </a:rPr>
              <a:t> </a:t>
            </a:r>
            <a:r>
              <a:rPr dirty="0" smtClean="0" sz="4800" spc="0">
                <a:latin typeface="Arial"/>
                <a:cs typeface="Arial"/>
              </a:rPr>
              <a:t>we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00368" y="3106686"/>
            <a:ext cx="153964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solve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892034" y="3106686"/>
            <a:ext cx="96357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the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271861" y="3807666"/>
            <a:ext cx="299598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concurrent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319861" y="3807666"/>
            <a:ext cx="265765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problem?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292100" y="352296"/>
            <a:ext cx="4772694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Reference</a:t>
            </a:r>
            <a:r>
              <a:rPr dirty="0" smtClean="0" sz="4250" spc="0">
                <a:latin typeface="Arial"/>
                <a:cs typeface="Arial"/>
              </a:rPr>
              <a:t> </a:t>
            </a:r>
            <a:r>
              <a:rPr dirty="0" smtClean="0" sz="4250" spc="0">
                <a:latin typeface="Arial"/>
                <a:cs typeface="Arial"/>
              </a:rPr>
              <a:t>Problem</a:t>
            </a:r>
            <a:endParaRPr sz="42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100" y="1853677"/>
            <a:ext cx="8913762" cy="153191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619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 i="1">
                <a:latin typeface="Arial"/>
                <a:cs typeface="Arial"/>
              </a:rPr>
              <a:t>But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replacing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locks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wholesale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by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writing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your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own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lock-free</a:t>
            </a:r>
            <a:endParaRPr sz="2650">
              <a:latin typeface="Arial"/>
              <a:cs typeface="Arial"/>
            </a:endParaRPr>
          </a:p>
          <a:p>
            <a:pPr marL="12700">
              <a:lnSpc>
                <a:spcPct val="96400"/>
              </a:lnSpc>
            </a:pPr>
            <a:r>
              <a:rPr dirty="0" smtClean="0" sz="2650" spc="0" i="1">
                <a:latin typeface="Arial"/>
                <a:cs typeface="Arial"/>
              </a:rPr>
              <a:t>code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is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not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the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answer.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Lock-free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code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has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two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major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drawbacks.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First,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it's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not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broadly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useful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for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solving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typical</a:t>
            </a:r>
            <a:r>
              <a:rPr dirty="0" smtClean="0" sz="2650" spc="0" i="1">
                <a:latin typeface="Arial"/>
                <a:cs typeface="Arial"/>
              </a:rPr>
              <a:t> </a:t>
            </a:r>
            <a:r>
              <a:rPr dirty="0" smtClean="0" sz="2650" spc="0" i="1">
                <a:latin typeface="Arial"/>
                <a:cs typeface="Arial"/>
              </a:rPr>
              <a:t>problems</a:t>
            </a:r>
            <a:r>
              <a:rPr dirty="0" smtClean="0" sz="2650" spc="-4" i="1">
                <a:latin typeface="Arial"/>
                <a:cs typeface="Arial"/>
              </a:rPr>
              <a:t>—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lots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of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basic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9" i="1" u="heavy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 u="heavy">
                <a:solidFill>
                  <a:srgbClr val="0000FF"/>
                </a:solidFill>
                <a:latin typeface="Arial"/>
                <a:cs typeface="Arial"/>
              </a:rPr>
              <a:t>data</a:t>
            </a:r>
            <a:r>
              <a:rPr dirty="0" smtClean="0" sz="2650" spc="0" i="1" u="heavy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structures,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even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doubly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linked</a:t>
            </a:r>
            <a:endParaRPr sz="26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92100" y="3410803"/>
            <a:ext cx="7750725" cy="3640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lists,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still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have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no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known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lock-free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dirty="0" smtClean="0" sz="2650" spc="0" i="1">
                <a:solidFill>
                  <a:srgbClr val="0000FF"/>
                </a:solidFill>
                <a:latin typeface="Arial"/>
                <a:cs typeface="Arial"/>
              </a:rPr>
              <a:t>implementations.</a:t>
            </a:r>
            <a:endParaRPr sz="26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92100" y="4189366"/>
            <a:ext cx="6976871" cy="114262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 b="1">
                <a:latin typeface="Arial"/>
                <a:cs typeface="Arial"/>
              </a:rPr>
              <a:t>Lock-Free</a:t>
            </a:r>
            <a:r>
              <a:rPr dirty="0" smtClean="0" sz="2650" spc="0" b="1">
                <a:latin typeface="Arial"/>
                <a:cs typeface="Arial"/>
              </a:rPr>
              <a:t> </a:t>
            </a:r>
            <a:r>
              <a:rPr dirty="0" smtClean="0" sz="2650" spc="0" b="1">
                <a:latin typeface="Arial"/>
                <a:cs typeface="Arial"/>
              </a:rPr>
              <a:t>Code:</a:t>
            </a:r>
            <a:r>
              <a:rPr dirty="0" smtClean="0" sz="2650" spc="0" b="1">
                <a:latin typeface="Arial"/>
                <a:cs typeface="Arial"/>
              </a:rPr>
              <a:t> </a:t>
            </a:r>
            <a:r>
              <a:rPr dirty="0" smtClean="0" sz="2650" spc="0" b="1">
                <a:latin typeface="Arial"/>
                <a:cs typeface="Arial"/>
              </a:rPr>
              <a:t>A</a:t>
            </a:r>
            <a:r>
              <a:rPr dirty="0" smtClean="0" sz="2650" spc="0" b="1">
                <a:latin typeface="Arial"/>
                <a:cs typeface="Arial"/>
              </a:rPr>
              <a:t> </a:t>
            </a:r>
            <a:r>
              <a:rPr dirty="0" smtClean="0" sz="2650" spc="0" b="1">
                <a:latin typeface="Arial"/>
                <a:cs typeface="Arial"/>
              </a:rPr>
              <a:t>False</a:t>
            </a:r>
            <a:r>
              <a:rPr dirty="0" smtClean="0" sz="2650" spc="0" b="1">
                <a:latin typeface="Arial"/>
                <a:cs typeface="Arial"/>
              </a:rPr>
              <a:t> </a:t>
            </a:r>
            <a:r>
              <a:rPr dirty="0" smtClean="0" sz="2650" spc="0" b="1">
                <a:latin typeface="Arial"/>
                <a:cs typeface="Arial"/>
              </a:rPr>
              <a:t>Sense</a:t>
            </a:r>
            <a:r>
              <a:rPr dirty="0" smtClean="0" sz="2650" spc="0" b="1">
                <a:latin typeface="Arial"/>
                <a:cs typeface="Arial"/>
              </a:rPr>
              <a:t> </a:t>
            </a:r>
            <a:r>
              <a:rPr dirty="0" smtClean="0" sz="2650" spc="0" b="1">
                <a:latin typeface="Arial"/>
                <a:cs typeface="Arial"/>
              </a:rPr>
              <a:t>of</a:t>
            </a:r>
            <a:r>
              <a:rPr dirty="0" smtClean="0" sz="2650" spc="0" b="1">
                <a:latin typeface="Arial"/>
                <a:cs typeface="Arial"/>
              </a:rPr>
              <a:t> </a:t>
            </a:r>
            <a:r>
              <a:rPr dirty="0" smtClean="0" sz="2650" spc="0" b="1">
                <a:latin typeface="Arial"/>
                <a:cs typeface="Arial"/>
              </a:rPr>
              <a:t>Security</a:t>
            </a:r>
            <a:endParaRPr sz="2650">
              <a:latin typeface="Arial"/>
              <a:cs typeface="Arial"/>
            </a:endParaRPr>
          </a:p>
          <a:p>
            <a:pPr marL="12700" marR="1619535">
              <a:lnSpc>
                <a:spcPct val="96400"/>
              </a:lnSpc>
            </a:pPr>
            <a:r>
              <a:rPr dirty="0" smtClean="0" sz="2650" spc="0">
                <a:latin typeface="Arial"/>
                <a:cs typeface="Arial"/>
              </a:rPr>
              <a:t>Herb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Sutter</a:t>
            </a:r>
            <a:r>
              <a:rPr dirty="0" smtClean="0" sz="2650" spc="0">
                <a:latin typeface="Arial"/>
                <a:cs typeface="Arial"/>
                <a:hlinkClick r:id="rId2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http://www.ddj.com/cpp/210600279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1668769" y="4691597"/>
            <a:ext cx="156463" cy="156464"/>
          </a:xfrm>
          <a:custGeom>
            <a:avLst/>
            <a:gdLst/>
            <a:ahLst/>
            <a:cxnLst/>
            <a:rect l="l" t="t" r="r" b="b"/>
            <a:pathLst>
              <a:path w="156463" h="156464">
                <a:moveTo>
                  <a:pt x="156463" y="78232"/>
                </a:moveTo>
                <a:lnTo>
                  <a:pt x="155120" y="92747"/>
                </a:lnTo>
                <a:lnTo>
                  <a:pt x="151250" y="106371"/>
                </a:lnTo>
                <a:lnTo>
                  <a:pt x="145099" y="118862"/>
                </a:lnTo>
                <a:lnTo>
                  <a:pt x="136909" y="129975"/>
                </a:lnTo>
                <a:lnTo>
                  <a:pt x="126925" y="139466"/>
                </a:lnTo>
                <a:lnTo>
                  <a:pt x="115389" y="147093"/>
                </a:lnTo>
                <a:lnTo>
                  <a:pt x="102547" y="152611"/>
                </a:lnTo>
                <a:lnTo>
                  <a:pt x="88640" y="155777"/>
                </a:lnTo>
                <a:lnTo>
                  <a:pt x="78231" y="156464"/>
                </a:lnTo>
                <a:lnTo>
                  <a:pt x="63716" y="155120"/>
                </a:lnTo>
                <a:lnTo>
                  <a:pt x="50092" y="151250"/>
                </a:lnTo>
                <a:lnTo>
                  <a:pt x="37601" y="145099"/>
                </a:lnTo>
                <a:lnTo>
                  <a:pt x="26488" y="136909"/>
                </a:lnTo>
                <a:lnTo>
                  <a:pt x="16997" y="126925"/>
                </a:lnTo>
                <a:lnTo>
                  <a:pt x="9370" y="115390"/>
                </a:lnTo>
                <a:lnTo>
                  <a:pt x="3852" y="102547"/>
                </a:lnTo>
                <a:lnTo>
                  <a:pt x="686" y="88640"/>
                </a:lnTo>
                <a:lnTo>
                  <a:pt x="0" y="78232"/>
                </a:lnTo>
                <a:lnTo>
                  <a:pt x="1343" y="63717"/>
                </a:lnTo>
                <a:lnTo>
                  <a:pt x="5213" y="50092"/>
                </a:lnTo>
                <a:lnTo>
                  <a:pt x="11364" y="37602"/>
                </a:lnTo>
                <a:lnTo>
                  <a:pt x="19554" y="26489"/>
                </a:lnTo>
                <a:lnTo>
                  <a:pt x="29538" y="16997"/>
                </a:lnTo>
                <a:lnTo>
                  <a:pt x="41073" y="9370"/>
                </a:lnTo>
                <a:lnTo>
                  <a:pt x="53916" y="3852"/>
                </a:lnTo>
                <a:lnTo>
                  <a:pt x="67823" y="686"/>
                </a:lnTo>
                <a:lnTo>
                  <a:pt x="78231" y="0"/>
                </a:lnTo>
                <a:lnTo>
                  <a:pt x="92746" y="1343"/>
                </a:lnTo>
                <a:lnTo>
                  <a:pt x="106371" y="5213"/>
                </a:lnTo>
                <a:lnTo>
                  <a:pt x="118862" y="11364"/>
                </a:lnTo>
                <a:lnTo>
                  <a:pt x="129974" y="19554"/>
                </a:lnTo>
                <a:lnTo>
                  <a:pt x="139466" y="29538"/>
                </a:lnTo>
                <a:lnTo>
                  <a:pt x="147093" y="41074"/>
                </a:lnTo>
                <a:lnTo>
                  <a:pt x="152611" y="53916"/>
                </a:lnTo>
                <a:lnTo>
                  <a:pt x="155777" y="67823"/>
                </a:lnTo>
                <a:lnTo>
                  <a:pt x="156463" y="782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668769" y="5119670"/>
            <a:ext cx="156463" cy="156463"/>
          </a:xfrm>
          <a:custGeom>
            <a:avLst/>
            <a:gdLst/>
            <a:ahLst/>
            <a:cxnLst/>
            <a:rect l="l" t="t" r="r" b="b"/>
            <a:pathLst>
              <a:path w="156463" h="156463">
                <a:moveTo>
                  <a:pt x="156463" y="78232"/>
                </a:moveTo>
                <a:lnTo>
                  <a:pt x="155120" y="92746"/>
                </a:lnTo>
                <a:lnTo>
                  <a:pt x="151250" y="106371"/>
                </a:lnTo>
                <a:lnTo>
                  <a:pt x="145099" y="118862"/>
                </a:lnTo>
                <a:lnTo>
                  <a:pt x="136909" y="129974"/>
                </a:lnTo>
                <a:lnTo>
                  <a:pt x="126925" y="139466"/>
                </a:lnTo>
                <a:lnTo>
                  <a:pt x="115389" y="147093"/>
                </a:lnTo>
                <a:lnTo>
                  <a:pt x="102547" y="152611"/>
                </a:lnTo>
                <a:lnTo>
                  <a:pt x="88640" y="155777"/>
                </a:lnTo>
                <a:lnTo>
                  <a:pt x="78231" y="156463"/>
                </a:lnTo>
                <a:lnTo>
                  <a:pt x="63716" y="155120"/>
                </a:lnTo>
                <a:lnTo>
                  <a:pt x="50092" y="151250"/>
                </a:lnTo>
                <a:lnTo>
                  <a:pt x="37601" y="145099"/>
                </a:lnTo>
                <a:lnTo>
                  <a:pt x="26488" y="136909"/>
                </a:lnTo>
                <a:lnTo>
                  <a:pt x="16997" y="126925"/>
                </a:lnTo>
                <a:lnTo>
                  <a:pt x="9370" y="115389"/>
                </a:lnTo>
                <a:lnTo>
                  <a:pt x="3852" y="102547"/>
                </a:lnTo>
                <a:lnTo>
                  <a:pt x="686" y="88640"/>
                </a:lnTo>
                <a:lnTo>
                  <a:pt x="0" y="78232"/>
                </a:lnTo>
                <a:lnTo>
                  <a:pt x="1343" y="63716"/>
                </a:lnTo>
                <a:lnTo>
                  <a:pt x="5213" y="50092"/>
                </a:lnTo>
                <a:lnTo>
                  <a:pt x="11364" y="37601"/>
                </a:lnTo>
                <a:lnTo>
                  <a:pt x="19554" y="26488"/>
                </a:lnTo>
                <a:lnTo>
                  <a:pt x="29538" y="16997"/>
                </a:lnTo>
                <a:lnTo>
                  <a:pt x="41074" y="9370"/>
                </a:lnTo>
                <a:lnTo>
                  <a:pt x="53916" y="3852"/>
                </a:lnTo>
                <a:lnTo>
                  <a:pt x="67823" y="686"/>
                </a:lnTo>
                <a:lnTo>
                  <a:pt x="78231" y="0"/>
                </a:lnTo>
                <a:lnTo>
                  <a:pt x="92746" y="1343"/>
                </a:lnTo>
                <a:lnTo>
                  <a:pt x="106371" y="5213"/>
                </a:lnTo>
                <a:lnTo>
                  <a:pt x="118862" y="11364"/>
                </a:lnTo>
                <a:lnTo>
                  <a:pt x="129975" y="19554"/>
                </a:lnTo>
                <a:lnTo>
                  <a:pt x="139466" y="29538"/>
                </a:lnTo>
                <a:lnTo>
                  <a:pt x="147093" y="41074"/>
                </a:lnTo>
                <a:lnTo>
                  <a:pt x="152611" y="53916"/>
                </a:lnTo>
                <a:lnTo>
                  <a:pt x="155777" y="67823"/>
                </a:lnTo>
                <a:lnTo>
                  <a:pt x="156463" y="782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78151" y="1113491"/>
            <a:ext cx="3131311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Concurrent</a:t>
            </a:r>
            <a:endParaRPr sz="4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1482" y="1113491"/>
            <a:ext cx="1302512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data</a:t>
            </a:r>
            <a:endParaRPr sz="4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16013" y="1113491"/>
            <a:ext cx="1709115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would</a:t>
            </a:r>
            <a:endParaRPr sz="4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77148" y="1113491"/>
            <a:ext cx="794715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be</a:t>
            </a:r>
            <a:endParaRPr sz="4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232052" y="1814472"/>
            <a:ext cx="204805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divided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332124" y="1814472"/>
            <a:ext cx="591108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in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75252" y="1814472"/>
            <a:ext cx="6246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to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1908" y="1814472"/>
            <a:ext cx="198038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shared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684314" y="1814472"/>
            <a:ext cx="113365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and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95564" y="2515452"/>
            <a:ext cx="265826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unshared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05845" y="2515452"/>
            <a:ext cx="130251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data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60376" y="2515452"/>
            <a:ext cx="827633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for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40029" y="2515452"/>
            <a:ext cx="2113889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xforms.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924801" y="4544668"/>
            <a:ext cx="7696233" cy="8260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5879">
              <a:lnSpc>
                <a:spcPts val="3090"/>
              </a:lnSpc>
              <a:spcBef>
                <a:spcPts val="154"/>
              </a:spcBef>
            </a:pPr>
            <a:r>
              <a:rPr dirty="0" smtClean="0" sz="2900" spc="0">
                <a:latin typeface="Arial"/>
                <a:cs typeface="Arial"/>
              </a:rPr>
              <a:t>Doubly-linked</a:t>
            </a:r>
            <a:r>
              <a:rPr dirty="0" smtClean="0" sz="2900" spc="185">
                <a:latin typeface="Arial"/>
                <a:cs typeface="Arial"/>
              </a:rPr>
              <a:t> </a:t>
            </a:r>
            <a:r>
              <a:rPr dirty="0" smtClean="0" sz="2900" spc="0">
                <a:latin typeface="Arial"/>
                <a:cs typeface="Arial"/>
              </a:rPr>
              <a:t>list</a:t>
            </a:r>
            <a:r>
              <a:rPr dirty="0" smtClean="0" sz="2900" spc="45">
                <a:latin typeface="Arial"/>
                <a:cs typeface="Arial"/>
              </a:rPr>
              <a:t> </a:t>
            </a:r>
            <a:r>
              <a:rPr dirty="0" smtClean="0" sz="2900" spc="0">
                <a:latin typeface="Arial"/>
                <a:cs typeface="Arial"/>
              </a:rPr>
              <a:t>makes</a:t>
            </a:r>
            <a:r>
              <a:rPr dirty="0" smtClean="0" sz="2900" spc="95">
                <a:latin typeface="Arial"/>
                <a:cs typeface="Arial"/>
              </a:rPr>
              <a:t> </a:t>
            </a:r>
            <a:r>
              <a:rPr dirty="0" smtClean="0" sz="2900" spc="0">
                <a:latin typeface="Arial"/>
                <a:cs typeface="Arial"/>
              </a:rPr>
              <a:t>no</a:t>
            </a:r>
            <a:r>
              <a:rPr dirty="0" smtClean="0" sz="2900" spc="42">
                <a:latin typeface="Arial"/>
                <a:cs typeface="Arial"/>
              </a:rPr>
              <a:t> </a:t>
            </a:r>
            <a:r>
              <a:rPr dirty="0" smtClean="0" sz="2900" spc="0">
                <a:latin typeface="Arial"/>
                <a:cs typeface="Arial"/>
              </a:rPr>
              <a:t>such</a:t>
            </a:r>
            <a:r>
              <a:rPr dirty="0" smtClean="0" sz="2900" spc="71">
                <a:latin typeface="Arial"/>
                <a:cs typeface="Arial"/>
              </a:rPr>
              <a:t> </a:t>
            </a:r>
            <a:r>
              <a:rPr dirty="0" smtClean="0" sz="2900" spc="0">
                <a:latin typeface="Arial"/>
                <a:cs typeface="Arial"/>
              </a:rPr>
              <a:t>distinction.</a:t>
            </a:r>
            <a:endParaRPr sz="290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dirty="0" smtClean="0" sz="2900" spc="0">
                <a:latin typeface="Arial"/>
                <a:cs typeface="Arial"/>
              </a:rPr>
              <a:t>All</a:t>
            </a:r>
            <a:r>
              <a:rPr dirty="0" smtClean="0" sz="2900" spc="42">
                <a:latin typeface="Arial"/>
                <a:cs typeface="Arial"/>
              </a:rPr>
              <a:t> </a:t>
            </a:r>
            <a:r>
              <a:rPr dirty="0" smtClean="0" sz="2900" spc="0">
                <a:latin typeface="Arial"/>
                <a:cs typeface="Arial"/>
              </a:rPr>
              <a:t>sequential</a:t>
            </a:r>
            <a:r>
              <a:rPr dirty="0" smtClean="0" sz="2900" spc="142">
                <a:latin typeface="Arial"/>
                <a:cs typeface="Arial"/>
              </a:rPr>
              <a:t> </a:t>
            </a:r>
            <a:r>
              <a:rPr dirty="0" smtClean="0" sz="2900" spc="0">
                <a:latin typeface="Arial"/>
                <a:cs typeface="Arial"/>
              </a:rPr>
              <a:t>data</a:t>
            </a:r>
            <a:r>
              <a:rPr dirty="0" smtClean="0" sz="2900" spc="66">
                <a:latin typeface="Arial"/>
                <a:cs typeface="Arial"/>
              </a:rPr>
              <a:t> </a:t>
            </a:r>
            <a:r>
              <a:rPr dirty="0" smtClean="0" sz="2900" spc="0">
                <a:latin typeface="Arial"/>
                <a:cs typeface="Arial"/>
              </a:rPr>
              <a:t>structs</a:t>
            </a:r>
            <a:r>
              <a:rPr dirty="0" smtClean="0" sz="2900" spc="95">
                <a:latin typeface="Arial"/>
                <a:cs typeface="Arial"/>
              </a:rPr>
              <a:t> </a:t>
            </a:r>
            <a:r>
              <a:rPr dirty="0" smtClean="0" sz="2900" spc="0">
                <a:latin typeface="Arial"/>
                <a:cs typeface="Arial"/>
              </a:rPr>
              <a:t>presume</a:t>
            </a:r>
            <a:r>
              <a:rPr dirty="0" smtClean="0" sz="2900" spc="122">
                <a:latin typeface="Arial"/>
                <a:cs typeface="Arial"/>
              </a:rPr>
              <a:t> </a:t>
            </a:r>
            <a:r>
              <a:rPr dirty="0" smtClean="0" sz="2900" spc="0">
                <a:latin typeface="Arial"/>
                <a:cs typeface="Arial"/>
              </a:rPr>
              <a:t>all</a:t>
            </a:r>
            <a:r>
              <a:rPr dirty="0" smtClean="0" sz="2900" spc="38">
                <a:latin typeface="Arial"/>
                <a:cs typeface="Arial"/>
              </a:rPr>
              <a:t> </a:t>
            </a:r>
            <a:r>
              <a:rPr dirty="0" smtClean="0" sz="2900" spc="0">
                <a:latin typeface="Arial"/>
                <a:cs typeface="Arial"/>
              </a:rPr>
              <a:t>shared.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1244115" y="4673371"/>
            <a:ext cx="156463" cy="156463"/>
          </a:xfrm>
          <a:custGeom>
            <a:avLst/>
            <a:gdLst/>
            <a:ahLst/>
            <a:cxnLst/>
            <a:rect l="l" t="t" r="r" b="b"/>
            <a:pathLst>
              <a:path w="156463" h="156463">
                <a:moveTo>
                  <a:pt x="156463" y="78231"/>
                </a:moveTo>
                <a:lnTo>
                  <a:pt x="155120" y="92746"/>
                </a:lnTo>
                <a:lnTo>
                  <a:pt x="151250" y="106371"/>
                </a:lnTo>
                <a:lnTo>
                  <a:pt x="145099" y="118862"/>
                </a:lnTo>
                <a:lnTo>
                  <a:pt x="136909" y="129975"/>
                </a:lnTo>
                <a:lnTo>
                  <a:pt x="126925" y="139466"/>
                </a:lnTo>
                <a:lnTo>
                  <a:pt x="115389" y="147093"/>
                </a:lnTo>
                <a:lnTo>
                  <a:pt x="102547" y="152611"/>
                </a:lnTo>
                <a:lnTo>
                  <a:pt x="88640" y="155777"/>
                </a:lnTo>
                <a:lnTo>
                  <a:pt x="78231" y="156463"/>
                </a:lnTo>
                <a:lnTo>
                  <a:pt x="63716" y="155120"/>
                </a:lnTo>
                <a:lnTo>
                  <a:pt x="50092" y="151250"/>
                </a:lnTo>
                <a:lnTo>
                  <a:pt x="37601" y="145099"/>
                </a:lnTo>
                <a:lnTo>
                  <a:pt x="26488" y="136909"/>
                </a:lnTo>
                <a:lnTo>
                  <a:pt x="16997" y="126925"/>
                </a:lnTo>
                <a:lnTo>
                  <a:pt x="9370" y="115389"/>
                </a:lnTo>
                <a:lnTo>
                  <a:pt x="3852" y="102547"/>
                </a:lnTo>
                <a:lnTo>
                  <a:pt x="686" y="88640"/>
                </a:lnTo>
                <a:lnTo>
                  <a:pt x="0" y="78231"/>
                </a:lnTo>
                <a:lnTo>
                  <a:pt x="1343" y="63717"/>
                </a:lnTo>
                <a:lnTo>
                  <a:pt x="5213" y="50092"/>
                </a:lnTo>
                <a:lnTo>
                  <a:pt x="11364" y="37601"/>
                </a:lnTo>
                <a:lnTo>
                  <a:pt x="19554" y="26488"/>
                </a:lnTo>
                <a:lnTo>
                  <a:pt x="29538" y="16997"/>
                </a:lnTo>
                <a:lnTo>
                  <a:pt x="41074" y="9370"/>
                </a:lnTo>
                <a:lnTo>
                  <a:pt x="53916" y="3852"/>
                </a:lnTo>
                <a:lnTo>
                  <a:pt x="67823" y="686"/>
                </a:lnTo>
                <a:lnTo>
                  <a:pt x="78231" y="0"/>
                </a:lnTo>
                <a:lnTo>
                  <a:pt x="92746" y="1343"/>
                </a:lnTo>
                <a:lnTo>
                  <a:pt x="106371" y="5213"/>
                </a:lnTo>
                <a:lnTo>
                  <a:pt x="118862" y="11364"/>
                </a:lnTo>
                <a:lnTo>
                  <a:pt x="129975" y="19554"/>
                </a:lnTo>
                <a:lnTo>
                  <a:pt x="139466" y="29538"/>
                </a:lnTo>
                <a:lnTo>
                  <a:pt x="147093" y="41074"/>
                </a:lnTo>
                <a:lnTo>
                  <a:pt x="152611" y="53916"/>
                </a:lnTo>
                <a:lnTo>
                  <a:pt x="155777" y="67823"/>
                </a:lnTo>
                <a:lnTo>
                  <a:pt x="156463" y="782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244115" y="5101444"/>
            <a:ext cx="156463" cy="156464"/>
          </a:xfrm>
          <a:custGeom>
            <a:avLst/>
            <a:gdLst/>
            <a:ahLst/>
            <a:cxnLst/>
            <a:rect l="l" t="t" r="r" b="b"/>
            <a:pathLst>
              <a:path w="156463" h="156464">
                <a:moveTo>
                  <a:pt x="156463" y="78231"/>
                </a:moveTo>
                <a:lnTo>
                  <a:pt x="155120" y="92746"/>
                </a:lnTo>
                <a:lnTo>
                  <a:pt x="151250" y="106371"/>
                </a:lnTo>
                <a:lnTo>
                  <a:pt x="145099" y="118862"/>
                </a:lnTo>
                <a:lnTo>
                  <a:pt x="136909" y="129975"/>
                </a:lnTo>
                <a:lnTo>
                  <a:pt x="126925" y="139466"/>
                </a:lnTo>
                <a:lnTo>
                  <a:pt x="115390" y="147093"/>
                </a:lnTo>
                <a:lnTo>
                  <a:pt x="102547" y="152611"/>
                </a:lnTo>
                <a:lnTo>
                  <a:pt x="88640" y="155777"/>
                </a:lnTo>
                <a:lnTo>
                  <a:pt x="78231" y="156464"/>
                </a:lnTo>
                <a:lnTo>
                  <a:pt x="63716" y="155120"/>
                </a:lnTo>
                <a:lnTo>
                  <a:pt x="50092" y="151250"/>
                </a:lnTo>
                <a:lnTo>
                  <a:pt x="37601" y="145099"/>
                </a:lnTo>
                <a:lnTo>
                  <a:pt x="26488" y="136909"/>
                </a:lnTo>
                <a:lnTo>
                  <a:pt x="16997" y="126925"/>
                </a:lnTo>
                <a:lnTo>
                  <a:pt x="9370" y="115389"/>
                </a:lnTo>
                <a:lnTo>
                  <a:pt x="3852" y="102547"/>
                </a:lnTo>
                <a:lnTo>
                  <a:pt x="686" y="88640"/>
                </a:lnTo>
                <a:lnTo>
                  <a:pt x="0" y="78231"/>
                </a:lnTo>
                <a:lnTo>
                  <a:pt x="1343" y="63717"/>
                </a:lnTo>
                <a:lnTo>
                  <a:pt x="5213" y="50092"/>
                </a:lnTo>
                <a:lnTo>
                  <a:pt x="11364" y="37601"/>
                </a:lnTo>
                <a:lnTo>
                  <a:pt x="19554" y="26488"/>
                </a:lnTo>
                <a:lnTo>
                  <a:pt x="29538" y="16997"/>
                </a:lnTo>
                <a:lnTo>
                  <a:pt x="41074" y="9370"/>
                </a:lnTo>
                <a:lnTo>
                  <a:pt x="53916" y="3852"/>
                </a:lnTo>
                <a:lnTo>
                  <a:pt x="67823" y="686"/>
                </a:lnTo>
                <a:lnTo>
                  <a:pt x="78231" y="0"/>
                </a:lnTo>
                <a:lnTo>
                  <a:pt x="92746" y="1343"/>
                </a:lnTo>
                <a:lnTo>
                  <a:pt x="106371" y="5213"/>
                </a:lnTo>
                <a:lnTo>
                  <a:pt x="118862" y="11364"/>
                </a:lnTo>
                <a:lnTo>
                  <a:pt x="129975" y="19554"/>
                </a:lnTo>
                <a:lnTo>
                  <a:pt x="139466" y="29538"/>
                </a:lnTo>
                <a:lnTo>
                  <a:pt x="147093" y="41074"/>
                </a:lnTo>
                <a:lnTo>
                  <a:pt x="152611" y="53916"/>
                </a:lnTo>
                <a:lnTo>
                  <a:pt x="155777" y="67823"/>
                </a:lnTo>
                <a:lnTo>
                  <a:pt x="156463" y="7823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978151" y="1113491"/>
            <a:ext cx="3131311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Concurrent</a:t>
            </a:r>
            <a:endParaRPr sz="4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161482" y="1113491"/>
            <a:ext cx="1302512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data</a:t>
            </a:r>
            <a:endParaRPr sz="4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516013" y="1113491"/>
            <a:ext cx="1709115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would</a:t>
            </a:r>
            <a:endParaRPr sz="4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277148" y="1113491"/>
            <a:ext cx="794715" cy="634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be</a:t>
            </a:r>
            <a:endParaRPr sz="4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096124" y="1814472"/>
            <a:ext cx="204805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divided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96196" y="1814472"/>
            <a:ext cx="76057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by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58332" y="2515452"/>
            <a:ext cx="218338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readers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93735" y="2515452"/>
            <a:ext cx="113365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and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79407" y="2515452"/>
            <a:ext cx="191089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writers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42319" y="2515452"/>
            <a:ext cx="6246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of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18975" y="2515452"/>
            <a:ext cx="1471371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data.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00147" y="4526442"/>
            <a:ext cx="4613520" cy="3979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90"/>
              </a:lnSpc>
              <a:spcBef>
                <a:spcPts val="154"/>
              </a:spcBef>
            </a:pPr>
            <a:r>
              <a:rPr dirty="0" smtClean="0" sz="2900" spc="0">
                <a:latin typeface="Arial"/>
                <a:cs typeface="Arial"/>
              </a:rPr>
              <a:t>Doubly-linked</a:t>
            </a:r>
            <a:r>
              <a:rPr dirty="0" smtClean="0" sz="2900" spc="185">
                <a:latin typeface="Arial"/>
                <a:cs typeface="Arial"/>
              </a:rPr>
              <a:t> </a:t>
            </a:r>
            <a:r>
              <a:rPr dirty="0" smtClean="0" sz="2900" spc="0">
                <a:latin typeface="Arial"/>
                <a:cs typeface="Arial"/>
              </a:rPr>
              <a:t>list</a:t>
            </a:r>
            <a:r>
              <a:rPr dirty="0" smtClean="0" sz="2900" spc="45">
                <a:latin typeface="Arial"/>
                <a:cs typeface="Arial"/>
              </a:rPr>
              <a:t> </a:t>
            </a:r>
            <a:r>
              <a:rPr dirty="0" smtClean="0" sz="2900" spc="0">
                <a:latin typeface="Arial"/>
                <a:cs typeface="Arial"/>
              </a:rPr>
              <a:t>makes</a:t>
            </a:r>
            <a:r>
              <a:rPr dirty="0" smtClean="0" sz="2900" spc="95">
                <a:latin typeface="Arial"/>
                <a:cs typeface="Arial"/>
              </a:rPr>
              <a:t> </a:t>
            </a:r>
            <a:r>
              <a:rPr dirty="0" smtClean="0" sz="2900" spc="0">
                <a:latin typeface="Arial"/>
                <a:cs typeface="Arial"/>
              </a:rPr>
              <a:t>no</a:t>
            </a:r>
            <a:endParaRPr sz="29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135579" y="4526442"/>
            <a:ext cx="2729991" cy="39793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90"/>
              </a:lnSpc>
              <a:spcBef>
                <a:spcPts val="154"/>
              </a:spcBef>
            </a:pPr>
            <a:r>
              <a:rPr dirty="0" smtClean="0" sz="2900" spc="0">
                <a:latin typeface="Arial"/>
                <a:cs typeface="Arial"/>
              </a:rPr>
              <a:t>such</a:t>
            </a:r>
            <a:r>
              <a:rPr dirty="0" smtClean="0" sz="2900" spc="71">
                <a:latin typeface="Arial"/>
                <a:cs typeface="Arial"/>
              </a:rPr>
              <a:t> </a:t>
            </a:r>
            <a:r>
              <a:rPr dirty="0" smtClean="0" sz="2900" spc="0">
                <a:latin typeface="Arial"/>
                <a:cs typeface="Arial"/>
              </a:rPr>
              <a:t>distinction.</a:t>
            </a:r>
            <a:endParaRPr sz="29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500147" y="4954515"/>
            <a:ext cx="7593414" cy="8260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090"/>
              </a:lnSpc>
              <a:spcBef>
                <a:spcPts val="154"/>
              </a:spcBef>
            </a:pPr>
            <a:r>
              <a:rPr dirty="0" smtClean="0" sz="2900" spc="0">
                <a:latin typeface="Arial"/>
                <a:cs typeface="Arial"/>
              </a:rPr>
              <a:t>All</a:t>
            </a:r>
            <a:r>
              <a:rPr dirty="0" smtClean="0" sz="2900" spc="42">
                <a:latin typeface="Arial"/>
                <a:cs typeface="Arial"/>
              </a:rPr>
              <a:t> </a:t>
            </a:r>
            <a:r>
              <a:rPr dirty="0" smtClean="0" sz="2900" spc="0">
                <a:latin typeface="Arial"/>
                <a:cs typeface="Arial"/>
              </a:rPr>
              <a:t>sequential</a:t>
            </a:r>
            <a:r>
              <a:rPr dirty="0" smtClean="0" sz="2900" spc="142">
                <a:latin typeface="Arial"/>
                <a:cs typeface="Arial"/>
              </a:rPr>
              <a:t> </a:t>
            </a:r>
            <a:r>
              <a:rPr dirty="0" smtClean="0" sz="2900" spc="0">
                <a:latin typeface="Arial"/>
                <a:cs typeface="Arial"/>
              </a:rPr>
              <a:t>data</a:t>
            </a:r>
            <a:r>
              <a:rPr dirty="0" smtClean="0" sz="2900" spc="66">
                <a:latin typeface="Arial"/>
                <a:cs typeface="Arial"/>
              </a:rPr>
              <a:t> </a:t>
            </a:r>
            <a:r>
              <a:rPr dirty="0" smtClean="0" sz="2900" spc="0">
                <a:latin typeface="Arial"/>
                <a:cs typeface="Arial"/>
              </a:rPr>
              <a:t>structs</a:t>
            </a:r>
            <a:r>
              <a:rPr dirty="0" smtClean="0" sz="2900" spc="95">
                <a:latin typeface="Arial"/>
                <a:cs typeface="Arial"/>
              </a:rPr>
              <a:t> </a:t>
            </a:r>
            <a:r>
              <a:rPr dirty="0" smtClean="0" sz="2900" spc="0">
                <a:latin typeface="Arial"/>
                <a:cs typeface="Arial"/>
              </a:rPr>
              <a:t>presume</a:t>
            </a:r>
            <a:r>
              <a:rPr dirty="0" smtClean="0" sz="2900" spc="122">
                <a:latin typeface="Arial"/>
                <a:cs typeface="Arial"/>
              </a:rPr>
              <a:t> </a:t>
            </a:r>
            <a:r>
              <a:rPr dirty="0" smtClean="0" sz="2900" spc="0">
                <a:latin typeface="Arial"/>
                <a:cs typeface="Arial"/>
              </a:rPr>
              <a:t>anywhere</a:t>
            </a:r>
            <a:endParaRPr sz="2900">
              <a:latin typeface="Arial"/>
              <a:cs typeface="Arial"/>
            </a:endParaRPr>
          </a:p>
          <a:p>
            <a:pPr marL="12700" marR="55879">
              <a:lnSpc>
                <a:spcPct val="95825"/>
              </a:lnSpc>
            </a:pPr>
            <a:r>
              <a:rPr dirty="0" smtClean="0" sz="2900" spc="0">
                <a:latin typeface="Arial"/>
                <a:cs typeface="Arial"/>
              </a:rPr>
              <a:t>read/write.</a:t>
            </a:r>
            <a:endParaRPr sz="29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 txBox="1"/>
          <p:nvPr/>
        </p:nvSpPr>
        <p:spPr>
          <a:xfrm>
            <a:off x="2423321" y="1501547"/>
            <a:ext cx="143845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Look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913793" y="1501547"/>
            <a:ext cx="6246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at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90449" y="1501547"/>
            <a:ext cx="1250659" cy="1335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91439">
              <a:lnSpc>
                <a:spcPts val="5005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any</a:t>
            </a:r>
            <a:endParaRPr sz="4800">
              <a:latin typeface="Arial"/>
              <a:cs typeface="Arial"/>
            </a:endParaRPr>
          </a:p>
          <a:p>
            <a:pPr marL="163843">
              <a:lnSpc>
                <a:spcPts val="5515"/>
              </a:lnSpc>
              <a:spcBef>
                <a:spcPts val="25"/>
              </a:spcBef>
            </a:pPr>
            <a:r>
              <a:rPr dirty="0" smtClean="0" baseline="-1207" sz="7200" spc="0">
                <a:latin typeface="Arial"/>
                <a:cs typeface="Arial"/>
              </a:rPr>
              <a:t>see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741984" y="1501547"/>
            <a:ext cx="137017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level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64180" y="1501547"/>
            <a:ext cx="6246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of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83409" y="2202527"/>
            <a:ext cx="370616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parallelism</a:t>
            </a:r>
            <a:r>
              <a:rPr dirty="0" smtClean="0" sz="4800" spc="0">
                <a:latin typeface="Arial"/>
                <a:cs typeface="Arial"/>
              </a:rPr>
              <a:t> </a:t>
            </a:r>
            <a:r>
              <a:rPr dirty="0" smtClean="0" sz="4800" spc="0">
                <a:latin typeface="Arial"/>
                <a:cs typeface="Arial"/>
              </a:rPr>
              <a:t>to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93128" y="2202527"/>
            <a:ext cx="198038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shared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25534" y="2202527"/>
            <a:ext cx="130251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data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85011" y="2903508"/>
            <a:ext cx="827633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for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964664" y="2903508"/>
            <a:ext cx="316362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transforms.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551180" y="2766966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40" h="142240">
                <a:moveTo>
                  <a:pt x="142240" y="71120"/>
                </a:moveTo>
                <a:lnTo>
                  <a:pt x="140766" y="85594"/>
                </a:lnTo>
                <a:lnTo>
                  <a:pt x="136540" y="99062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20" y="142240"/>
                </a:lnTo>
                <a:lnTo>
                  <a:pt x="56645" y="140766"/>
                </a:lnTo>
                <a:lnTo>
                  <a:pt x="43177" y="136540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8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20" y="0"/>
                </a:lnTo>
                <a:lnTo>
                  <a:pt x="85594" y="1473"/>
                </a:lnTo>
                <a:lnTo>
                  <a:pt x="99061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551180" y="3156248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40" h="142240">
                <a:moveTo>
                  <a:pt x="142240" y="71120"/>
                </a:moveTo>
                <a:lnTo>
                  <a:pt x="140766" y="85594"/>
                </a:lnTo>
                <a:lnTo>
                  <a:pt x="136540" y="99061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20" y="142240"/>
                </a:lnTo>
                <a:lnTo>
                  <a:pt x="56645" y="140766"/>
                </a:lnTo>
                <a:lnTo>
                  <a:pt x="43178" y="136541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7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20" y="0"/>
                </a:lnTo>
                <a:lnTo>
                  <a:pt x="85594" y="1473"/>
                </a:lnTo>
                <a:lnTo>
                  <a:pt x="99062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551180" y="3545529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40" h="142240">
                <a:moveTo>
                  <a:pt x="142240" y="71119"/>
                </a:moveTo>
                <a:lnTo>
                  <a:pt x="140766" y="85594"/>
                </a:lnTo>
                <a:lnTo>
                  <a:pt x="136540" y="99061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20" y="142240"/>
                </a:lnTo>
                <a:lnTo>
                  <a:pt x="56645" y="140766"/>
                </a:lnTo>
                <a:lnTo>
                  <a:pt x="43178" y="136541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19"/>
                </a:lnTo>
                <a:lnTo>
                  <a:pt x="1473" y="56645"/>
                </a:lnTo>
                <a:lnTo>
                  <a:pt x="5699" y="43177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20" y="0"/>
                </a:lnTo>
                <a:lnTo>
                  <a:pt x="85594" y="1473"/>
                </a:lnTo>
                <a:lnTo>
                  <a:pt x="99062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/>
          <p:nvPr/>
        </p:nvSpPr>
        <p:spPr>
          <a:xfrm>
            <a:off x="551180" y="3934811"/>
            <a:ext cx="142240" cy="142240"/>
          </a:xfrm>
          <a:custGeom>
            <a:avLst/>
            <a:gdLst/>
            <a:ahLst/>
            <a:cxnLst/>
            <a:rect l="l" t="t" r="r" b="b"/>
            <a:pathLst>
              <a:path w="142240" h="142240">
                <a:moveTo>
                  <a:pt x="142240" y="71120"/>
                </a:moveTo>
                <a:lnTo>
                  <a:pt x="140766" y="85594"/>
                </a:lnTo>
                <a:lnTo>
                  <a:pt x="136540" y="99061"/>
                </a:lnTo>
                <a:lnTo>
                  <a:pt x="129859" y="111228"/>
                </a:lnTo>
                <a:lnTo>
                  <a:pt x="121015" y="121799"/>
                </a:lnTo>
                <a:lnTo>
                  <a:pt x="110305" y="130480"/>
                </a:lnTo>
                <a:lnTo>
                  <a:pt x="98023" y="136975"/>
                </a:lnTo>
                <a:lnTo>
                  <a:pt x="84463" y="140990"/>
                </a:lnTo>
                <a:lnTo>
                  <a:pt x="71120" y="142240"/>
                </a:lnTo>
                <a:lnTo>
                  <a:pt x="56645" y="140766"/>
                </a:lnTo>
                <a:lnTo>
                  <a:pt x="43178" y="136541"/>
                </a:lnTo>
                <a:lnTo>
                  <a:pt x="31011" y="129859"/>
                </a:lnTo>
                <a:lnTo>
                  <a:pt x="20440" y="121015"/>
                </a:lnTo>
                <a:lnTo>
                  <a:pt x="11759" y="110305"/>
                </a:lnTo>
                <a:lnTo>
                  <a:pt x="5264" y="98023"/>
                </a:lnTo>
                <a:lnTo>
                  <a:pt x="1249" y="84463"/>
                </a:lnTo>
                <a:lnTo>
                  <a:pt x="0" y="71120"/>
                </a:lnTo>
                <a:lnTo>
                  <a:pt x="1473" y="56645"/>
                </a:lnTo>
                <a:lnTo>
                  <a:pt x="5699" y="43177"/>
                </a:lnTo>
                <a:lnTo>
                  <a:pt x="12380" y="31011"/>
                </a:lnTo>
                <a:lnTo>
                  <a:pt x="21224" y="20440"/>
                </a:lnTo>
                <a:lnTo>
                  <a:pt x="31934" y="11759"/>
                </a:lnTo>
                <a:lnTo>
                  <a:pt x="44216" y="5264"/>
                </a:lnTo>
                <a:lnTo>
                  <a:pt x="57776" y="1249"/>
                </a:lnTo>
                <a:lnTo>
                  <a:pt x="71120" y="0"/>
                </a:lnTo>
                <a:lnTo>
                  <a:pt x="85594" y="1473"/>
                </a:lnTo>
                <a:lnTo>
                  <a:pt x="99062" y="5699"/>
                </a:lnTo>
                <a:lnTo>
                  <a:pt x="111228" y="12380"/>
                </a:lnTo>
                <a:lnTo>
                  <a:pt x="121799" y="21224"/>
                </a:lnTo>
                <a:lnTo>
                  <a:pt x="130480" y="31934"/>
                </a:lnTo>
                <a:lnTo>
                  <a:pt x="136975" y="44216"/>
                </a:lnTo>
                <a:lnTo>
                  <a:pt x="140990" y="57776"/>
                </a:lnTo>
                <a:lnTo>
                  <a:pt x="142240" y="7112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92100" y="352296"/>
            <a:ext cx="1400657" cy="5672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4460"/>
              </a:lnSpc>
              <a:spcBef>
                <a:spcPts val="223"/>
              </a:spcBef>
            </a:pPr>
            <a:r>
              <a:rPr dirty="0" smtClean="0" sz="4250" spc="0">
                <a:latin typeface="Arial"/>
                <a:cs typeface="Arial"/>
              </a:rPr>
              <a:t>Note:</a:t>
            </a:r>
            <a:endParaRPr sz="425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92100" y="1853677"/>
            <a:ext cx="6828874" cy="23104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Data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file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just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generic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term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for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organized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data.</a:t>
            </a:r>
            <a:endParaRPr sz="2650">
              <a:latin typeface="Arial"/>
              <a:cs typeface="Arial"/>
            </a:endParaRPr>
          </a:p>
          <a:p>
            <a:pPr marL="12700" marR="50799">
              <a:lnSpc>
                <a:spcPct val="95825"/>
              </a:lnSpc>
            </a:pPr>
            <a:r>
              <a:rPr dirty="0" smtClean="0" sz="2650" spc="0">
                <a:latin typeface="Arial"/>
                <a:cs typeface="Arial"/>
              </a:rPr>
              <a:t>e.g.</a:t>
            </a:r>
            <a:endParaRPr sz="2650">
              <a:latin typeface="Arial"/>
              <a:cs typeface="Arial"/>
            </a:endParaRPr>
          </a:p>
          <a:p>
            <a:pPr marL="520700" marR="4199497">
              <a:lnSpc>
                <a:spcPct val="96400"/>
              </a:lnSpc>
              <a:spcBef>
                <a:spcPts val="15"/>
              </a:spcBef>
            </a:pPr>
            <a:r>
              <a:rPr dirty="0" smtClean="0" sz="2650" spc="0">
                <a:latin typeface="Arial"/>
                <a:cs typeface="Arial"/>
              </a:rPr>
              <a:t>Registers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Cache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(lines)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Main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memory</a:t>
            </a:r>
            <a:endParaRPr sz="2650">
              <a:latin typeface="Arial"/>
              <a:cs typeface="Arial"/>
            </a:endParaRPr>
          </a:p>
          <a:p>
            <a:pPr marL="520700" marR="50799">
              <a:lnSpc>
                <a:spcPct val="95825"/>
              </a:lnSpc>
            </a:pPr>
            <a:r>
              <a:rPr dirty="0" smtClean="0" sz="2650" spc="0">
                <a:latin typeface="Arial"/>
                <a:cs typeface="Arial"/>
              </a:rPr>
              <a:t>...or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actual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file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on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disk.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249183" y="1758348"/>
            <a:ext cx="3572052" cy="1335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5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Concurrency</a:t>
            </a:r>
            <a:endParaRPr sz="4800">
              <a:latin typeface="Arial"/>
              <a:cs typeface="Arial"/>
            </a:endParaRPr>
          </a:p>
          <a:p>
            <a:pPr marL="2129780" marR="91439">
              <a:lnSpc>
                <a:spcPts val="5515"/>
              </a:lnSpc>
              <a:spcBef>
                <a:spcPts val="25"/>
              </a:spcBef>
            </a:pPr>
            <a:r>
              <a:rPr dirty="0" smtClean="0" baseline="-1207" sz="7200" spc="0">
                <a:latin typeface="Arial"/>
                <a:cs typeface="Arial"/>
              </a:rPr>
              <a:t>wide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73255" y="1758348"/>
            <a:ext cx="556971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is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82246" y="1758348"/>
            <a:ext cx="96357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not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97839" y="1758348"/>
            <a:ext cx="45577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05636" y="1758348"/>
            <a:ext cx="224983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system-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88460" y="2459328"/>
            <a:ext cx="2352243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property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888998" y="4364043"/>
            <a:ext cx="6886447" cy="75334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0799">
              <a:lnSpc>
                <a:spcPts val="2820"/>
              </a:lnSpc>
              <a:spcBef>
                <a:spcPts val="141"/>
              </a:spcBef>
            </a:pPr>
            <a:r>
              <a:rPr dirty="0" smtClean="0" sz="2650" spc="0">
                <a:latin typeface="Arial"/>
                <a:cs typeface="Arial"/>
              </a:rPr>
              <a:t>Doubly-linked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list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data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struct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assumes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all</a:t>
            </a:r>
            <a:endParaRPr sz="2650">
              <a:latin typeface="Arial"/>
              <a:cs typeface="Arial"/>
            </a:endParaRPr>
          </a:p>
          <a:p>
            <a:pPr marL="12700">
              <a:lnSpc>
                <a:spcPct val="95825"/>
              </a:lnSpc>
            </a:pPr>
            <a:r>
              <a:rPr dirty="0" smtClean="0" sz="2650" spc="0">
                <a:latin typeface="Arial"/>
                <a:cs typeface="Arial"/>
              </a:rPr>
              <a:t>operations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follow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the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same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(sequential)</a:t>
            </a:r>
            <a:r>
              <a:rPr dirty="0" smtClean="0" sz="2650" spc="0">
                <a:latin typeface="Arial"/>
                <a:cs typeface="Arial"/>
              </a:rPr>
              <a:t> </a:t>
            </a:r>
            <a:r>
              <a:rPr dirty="0" smtClean="0" sz="2650" spc="0">
                <a:latin typeface="Arial"/>
                <a:cs typeface="Arial"/>
              </a:rPr>
              <a:t>rules.</a:t>
            </a:r>
            <a:endParaRPr sz="265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 txBox="1"/>
          <p:nvPr/>
        </p:nvSpPr>
        <p:spPr>
          <a:xfrm>
            <a:off x="1425373" y="1713213"/>
            <a:ext cx="167436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Every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51760" y="1713213"/>
            <a:ext cx="299598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concurrent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99760" y="1713213"/>
            <a:ext cx="265765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operation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57656" y="2414194"/>
            <a:ext cx="1437233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must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846909" y="2414194"/>
            <a:ext cx="143845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have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37381" y="2414194"/>
            <a:ext cx="2419299" cy="13359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5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explicitly</a:t>
            </a:r>
            <a:endParaRPr sz="4800">
              <a:latin typeface="Arial"/>
              <a:cs typeface="Arial"/>
            </a:endParaRPr>
          </a:p>
          <a:p>
            <a:pPr marL="14895" marR="91440">
              <a:lnSpc>
                <a:spcPts val="5515"/>
              </a:lnSpc>
              <a:spcBef>
                <a:spcPts val="25"/>
              </a:spcBef>
            </a:pPr>
            <a:r>
              <a:rPr dirty="0" smtClean="0" baseline="-1207" sz="7200" spc="0">
                <a:latin typeface="Arial"/>
                <a:cs typeface="Arial"/>
              </a:rPr>
              <a:t>rules.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808700" y="2414194"/>
            <a:ext cx="2115718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defined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1422975" y="3353630"/>
            <a:ext cx="140370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Data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878700" y="3353630"/>
            <a:ext cx="556971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is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487691" y="3353630"/>
            <a:ext cx="259059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designed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30307" y="3353630"/>
            <a:ext cx="1132433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that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14759" y="3353630"/>
            <a:ext cx="231749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satisfies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28931" y="4054611"/>
            <a:ext cx="726439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all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607390" y="4054611"/>
            <a:ext cx="963574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the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622984" y="4054611"/>
            <a:ext cx="160670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rules.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 txBox="1"/>
          <p:nvPr/>
        </p:nvSpPr>
        <p:spPr>
          <a:xfrm>
            <a:off x="1716344" y="2242380"/>
            <a:ext cx="103063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But</a:t>
            </a:r>
            <a:endParaRPr sz="4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798994" y="2242380"/>
            <a:ext cx="323189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sometimes,</a:t>
            </a:r>
            <a:endParaRPr sz="4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2909" y="2242380"/>
            <a:ext cx="2452827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attempts</a:t>
            </a:r>
            <a:endParaRPr sz="4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87755" y="2242380"/>
            <a:ext cx="997712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are</a:t>
            </a:r>
            <a:endParaRPr sz="4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482089" y="2943361"/>
            <a:ext cx="1641449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made</a:t>
            </a:r>
            <a:endParaRPr sz="48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75557" y="2943361"/>
            <a:ext cx="62463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to</a:t>
            </a:r>
            <a:endParaRPr sz="4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852213" y="2943361"/>
            <a:ext cx="109951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use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03748" y="2943361"/>
            <a:ext cx="3110585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"sequential</a:t>
            </a:r>
            <a:endParaRPr sz="4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66353" y="2943361"/>
            <a:ext cx="1653641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rules"</a:t>
            </a:r>
            <a:endParaRPr sz="4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67762" y="5747283"/>
            <a:ext cx="1030630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For</a:t>
            </a:r>
            <a:endParaRPr sz="48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750411" y="5747283"/>
            <a:ext cx="2927096" cy="63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5000"/>
              </a:lnSpc>
              <a:spcBef>
                <a:spcPts val="250"/>
              </a:spcBef>
            </a:pPr>
            <a:r>
              <a:rPr dirty="0" smtClean="0" sz="4800" spc="0">
                <a:latin typeface="Arial"/>
                <a:cs typeface="Arial"/>
              </a:rPr>
              <a:t>example...</a:t>
            </a:r>
            <a:endParaRPr sz="4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423332"/>
            <a:ext cx="10160000" cy="67733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xsi="http://www.w3.org/2001/XMLSchema-instance"/>
</file>